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4" r:id="rId3"/>
    <p:sldMasterId id="2147483753" r:id="rId4"/>
    <p:sldMasterId id="2147483780" r:id="rId5"/>
    <p:sldMasterId id="2147483813" r:id="rId6"/>
    <p:sldMasterId id="2147483840" r:id="rId7"/>
    <p:sldMasterId id="2147483867" r:id="rId8"/>
    <p:sldMasterId id="2147483879" r:id="rId9"/>
    <p:sldMasterId id="2147483906" r:id="rId10"/>
    <p:sldMasterId id="2147483933" r:id="rId11"/>
  </p:sldMasterIdLst>
  <p:notesMasterIdLst>
    <p:notesMasterId r:id="rId42"/>
  </p:notesMasterIdLst>
  <p:sldIdLst>
    <p:sldId id="330" r:id="rId12"/>
    <p:sldId id="344" r:id="rId13"/>
    <p:sldId id="334" r:id="rId14"/>
    <p:sldId id="332" r:id="rId15"/>
    <p:sldId id="345" r:id="rId16"/>
    <p:sldId id="347" r:id="rId17"/>
    <p:sldId id="346" r:id="rId18"/>
    <p:sldId id="297" r:id="rId19"/>
    <p:sldId id="256" r:id="rId20"/>
    <p:sldId id="300" r:id="rId21"/>
    <p:sldId id="257" r:id="rId22"/>
    <p:sldId id="301" r:id="rId23"/>
    <p:sldId id="302" r:id="rId24"/>
    <p:sldId id="303" r:id="rId25"/>
    <p:sldId id="268" r:id="rId26"/>
    <p:sldId id="316" r:id="rId27"/>
    <p:sldId id="336" r:id="rId28"/>
    <p:sldId id="318" r:id="rId29"/>
    <p:sldId id="315" r:id="rId30"/>
    <p:sldId id="324" r:id="rId31"/>
    <p:sldId id="295" r:id="rId32"/>
    <p:sldId id="267" r:id="rId33"/>
    <p:sldId id="326" r:id="rId34"/>
    <p:sldId id="327" r:id="rId35"/>
    <p:sldId id="335" r:id="rId36"/>
    <p:sldId id="349" r:id="rId37"/>
    <p:sldId id="342" r:id="rId38"/>
    <p:sldId id="343" r:id="rId39"/>
    <p:sldId id="348"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CECEE-9B71-4F1C-AA72-5AC2BC28125D}" type="datetimeFigureOut">
              <a:rPr lang="en-US" smtClean="0"/>
              <a:t>3/19/26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68242-24AF-4054-8767-ABD449F14CC4}" type="slidenum">
              <a:rPr lang="en-US" smtClean="0"/>
              <a:t>‹#›</a:t>
            </a:fld>
            <a:endParaRPr lang="en-US"/>
          </a:p>
        </p:txBody>
      </p:sp>
    </p:spTree>
    <p:extLst>
      <p:ext uri="{BB962C8B-B14F-4D97-AF65-F5344CB8AC3E}">
        <p14:creationId xmlns:p14="http://schemas.microsoft.com/office/powerpoint/2010/main" val="58983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9</a:t>
            </a:fld>
            <a:endParaRPr lang="en-US"/>
          </a:p>
        </p:txBody>
      </p:sp>
    </p:spTree>
    <p:extLst>
      <p:ext uri="{BB962C8B-B14F-4D97-AF65-F5344CB8AC3E}">
        <p14:creationId xmlns:p14="http://schemas.microsoft.com/office/powerpoint/2010/main" val="343704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847A-DA80-4CBD-B07D-54B2C3BD7F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73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19</a:t>
            </a:fld>
            <a:endParaRPr lang="en-US"/>
          </a:p>
        </p:txBody>
      </p:sp>
    </p:spTree>
    <p:extLst>
      <p:ext uri="{BB962C8B-B14F-4D97-AF65-F5344CB8AC3E}">
        <p14:creationId xmlns:p14="http://schemas.microsoft.com/office/powerpoint/2010/main" val="298947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299F-A0CA-4A5A-864E-F4BBBB7619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E20EDC-1DA2-4FF0-9DF4-41C4D3505633}"/>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654E69AE-E92F-478E-BA91-8A3835477C6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E0B2BA9-748F-4F4A-BA69-04DD77CE0F7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FC12-83D7-4FA4-0A04-10C187D28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BFB-68AF-FD7F-DD24-AC920ED478A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7E2683-9CDB-F2AF-57A7-55921AB304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E7B57A-F094-1A02-D8F1-376214BE7C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2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648F-FC42-16F3-6650-EFB47ABA7F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87511-81EE-701F-A7CE-14AA584BA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2B9F5-BF1E-BAB1-AD4B-03F7EBE5B0BE}"/>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A0A5C97B-689C-55C4-4F55-AE47EBB24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E71B8-825C-1C7E-21E8-E7645A6C903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28230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966E-A669-481C-41A7-6CF36C12AA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E5729-CEEE-7E16-DE91-A7D67549F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19C1B-D6A9-E573-B46F-32DFB4C68889}"/>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C024C44F-CDF9-A142-B1ED-6AA4AF5A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DB40F-2F73-AC32-3407-D4E02B9C749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98864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D3FF0175-2E74-464D-B663-ED6F27ABAB2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50051683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19" name="Picture 18">
            <a:extLst>
              <a:ext uri="{FF2B5EF4-FFF2-40B4-BE49-F238E27FC236}">
                <a16:creationId xmlns:a16="http://schemas.microsoft.com/office/drawing/2014/main" id="{0613F175-BDA7-514F-9F31-E5B8E57F6F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81122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932C5776-9DB3-9D47-908F-29F89408C662}"/>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075030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32B874AE-57AB-EC41-94E9-0410B42CC68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78235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79DE9153-1F7B-3944-8D82-05BA0D9612E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45260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35" name="Picture 34">
            <a:extLst>
              <a:ext uri="{FF2B5EF4-FFF2-40B4-BE49-F238E27FC236}">
                <a16:creationId xmlns:a16="http://schemas.microsoft.com/office/drawing/2014/main" id="{A2B81A24-77CC-EA43-BABF-7DBD152AC15D}"/>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416526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29" name="Picture 28">
            <a:extLst>
              <a:ext uri="{FF2B5EF4-FFF2-40B4-BE49-F238E27FC236}">
                <a16:creationId xmlns:a16="http://schemas.microsoft.com/office/drawing/2014/main" id="{354D03D9-81E1-C849-8EC1-AECF5EF25A5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869498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27" name="Picture 26">
            <a:extLst>
              <a:ext uri="{FF2B5EF4-FFF2-40B4-BE49-F238E27FC236}">
                <a16:creationId xmlns:a16="http://schemas.microsoft.com/office/drawing/2014/main" id="{A353664F-A7D7-074A-8427-BFC8A7BF3B09}"/>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96931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29" name="Picture 28">
            <a:extLst>
              <a:ext uri="{FF2B5EF4-FFF2-40B4-BE49-F238E27FC236}">
                <a16:creationId xmlns:a16="http://schemas.microsoft.com/office/drawing/2014/main" id="{6CB49951-E54B-7344-81FD-95CECDF092E3}"/>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315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3/31/23            </a:t>
            </a:r>
            <a:fld id="{2D8F9ACA-D6C0-E54C-B1B8-E9196C9CD104}" type="slidenum">
              <a:rPr lang="en-US" smtClean="0"/>
              <a:pPr algn="r"/>
              <a:t>‹#›</a:t>
            </a:fld>
            <a:endParaRPr lang="en-US" dirty="0"/>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2" name="Picture 31">
            <a:extLst>
              <a:ext uri="{FF2B5EF4-FFF2-40B4-BE49-F238E27FC236}">
                <a16:creationId xmlns:a16="http://schemas.microsoft.com/office/drawing/2014/main" id="{108ED7E5-C647-0D4E-8F6A-D45E7DE2C1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30156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01107-2880-B116-1E65-C22AEC4C5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3CF7D-E345-95A1-ECFE-F75E3A15C5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E7492-8BB3-8604-78B5-C40D69A67FA3}"/>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9BB09F97-0CCC-B9D1-5F44-B8BBAA942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16EFB-A4F4-25B7-B96A-A9B56AE15A6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6779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32" name="Picture 31">
            <a:extLst>
              <a:ext uri="{FF2B5EF4-FFF2-40B4-BE49-F238E27FC236}">
                <a16:creationId xmlns:a16="http://schemas.microsoft.com/office/drawing/2014/main" id="{77F2227B-9DC0-EB4C-AA7A-601C5895564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085105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39" name="Picture 38">
            <a:extLst>
              <a:ext uri="{FF2B5EF4-FFF2-40B4-BE49-F238E27FC236}">
                <a16:creationId xmlns:a16="http://schemas.microsoft.com/office/drawing/2014/main" id="{5F590968-3C2E-854F-93F7-5B2A5BDA9E4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4000209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pic>
        <p:nvPicPr>
          <p:cNvPr id="8" name="Picture 7">
            <a:extLst>
              <a:ext uri="{FF2B5EF4-FFF2-40B4-BE49-F238E27FC236}">
                <a16:creationId xmlns:a16="http://schemas.microsoft.com/office/drawing/2014/main" id="{EF9D8470-6707-634E-83EB-0AE05382F667}"/>
              </a:ext>
            </a:extLst>
          </p:cNvPr>
          <p:cNvPicPr>
            <a:picLocks noChangeAspect="1"/>
          </p:cNvPicPr>
          <p:nvPr userDrawn="1"/>
        </p:nvPicPr>
        <p:blipFill>
          <a:blip r:embed="rId2"/>
          <a:stretch>
            <a:fillRect/>
          </a:stretch>
        </p:blipFill>
        <p:spPr>
          <a:xfrm>
            <a:off x="437607" y="6218750"/>
            <a:ext cx="3362231" cy="356000"/>
          </a:xfrm>
          <a:prstGeom prst="rect">
            <a:avLst/>
          </a:prstGeom>
        </p:spPr>
      </p:pic>
    </p:spTree>
    <p:extLst>
      <p:ext uri="{BB962C8B-B14F-4D97-AF65-F5344CB8AC3E}">
        <p14:creationId xmlns:p14="http://schemas.microsoft.com/office/powerpoint/2010/main" val="6517533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93B69B3A-A137-EF43-8080-13C68449C3D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224188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icture 7">
            <a:extLst>
              <a:ext uri="{FF2B5EF4-FFF2-40B4-BE49-F238E27FC236}">
                <a16:creationId xmlns:a16="http://schemas.microsoft.com/office/drawing/2014/main" id="{DBC3A567-3D58-2F44-803E-CF1742FF8E2B}"/>
              </a:ext>
            </a:extLst>
          </p:cNvPr>
          <p:cNvPicPr>
            <a:picLocks noChangeAspect="1"/>
          </p:cNvPicPr>
          <p:nvPr userDrawn="1"/>
        </p:nvPicPr>
        <p:blipFill>
          <a:blip r:embed="rId3"/>
          <a:stretch>
            <a:fillRect/>
          </a:stretch>
        </p:blipFill>
        <p:spPr>
          <a:xfrm>
            <a:off x="1023988" y="5739523"/>
            <a:ext cx="5061844" cy="535960"/>
          </a:xfrm>
          <a:prstGeom prst="rect">
            <a:avLst/>
          </a:prstGeom>
        </p:spPr>
      </p:pic>
    </p:spTree>
    <p:extLst>
      <p:ext uri="{BB962C8B-B14F-4D97-AF65-F5344CB8AC3E}">
        <p14:creationId xmlns:p14="http://schemas.microsoft.com/office/powerpoint/2010/main" val="1352183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6" name="Picture 5">
            <a:extLst>
              <a:ext uri="{FF2B5EF4-FFF2-40B4-BE49-F238E27FC236}">
                <a16:creationId xmlns:a16="http://schemas.microsoft.com/office/drawing/2014/main" id="{129A4D2F-F17A-B040-9E4F-AFE7D2510A31}"/>
              </a:ext>
            </a:extLst>
          </p:cNvPr>
          <p:cNvPicPr>
            <a:picLocks noChangeAspect="1"/>
          </p:cNvPicPr>
          <p:nvPr userDrawn="1"/>
        </p:nvPicPr>
        <p:blipFill>
          <a:blip r:embed="rId3"/>
          <a:stretch>
            <a:fillRect/>
          </a:stretch>
        </p:blipFill>
        <p:spPr>
          <a:xfrm>
            <a:off x="1023984" y="5739523"/>
            <a:ext cx="5061853" cy="535961"/>
          </a:xfrm>
          <a:prstGeom prst="rect">
            <a:avLst/>
          </a:prstGeom>
        </p:spPr>
      </p:pic>
    </p:spTree>
    <p:extLst>
      <p:ext uri="{BB962C8B-B14F-4D97-AF65-F5344CB8AC3E}">
        <p14:creationId xmlns:p14="http://schemas.microsoft.com/office/powerpoint/2010/main" val="103455528"/>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9"/>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9" cy="592834"/>
          </a:xfrm>
        </p:spPr>
        <p:txBody>
          <a:bodyPr>
            <a:noAutofit/>
          </a:bodyPr>
          <a:lstStyle>
            <a:lvl1pPr>
              <a:defRPr sz="405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7763459" cy="449263"/>
          </a:xfrm>
        </p:spPr>
        <p:txBody>
          <a:bodyPr>
            <a:noAutofit/>
          </a:bodyPr>
          <a:lstStyle>
            <a:lvl1pPr marL="0" indent="0">
              <a:buFontTx/>
              <a:buNone/>
              <a:defRPr sz="1800" b="1"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31"/>
            <a:ext cx="7763459" cy="449263"/>
          </a:xfrm>
        </p:spPr>
        <p:txBody>
          <a:bodyPr>
            <a:normAutofit/>
          </a:bodyPr>
          <a:lstStyle>
            <a:lvl1pPr marL="0" indent="0">
              <a:buFontTx/>
              <a:buNone/>
              <a:defRPr sz="12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81549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7"/>
            <a:ext cx="7763459" cy="719757"/>
          </a:xfrm>
        </p:spPr>
        <p:txBody>
          <a:bodyPr>
            <a:noAutofit/>
          </a:bodyPr>
          <a:lstStyle>
            <a:lvl1pPr>
              <a:defRPr sz="405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7763459" cy="449263"/>
          </a:xfrm>
        </p:spPr>
        <p:txBody>
          <a:bodyPr>
            <a:noAutofit/>
          </a:bodyPr>
          <a:lstStyle>
            <a:lvl1pPr marL="0" indent="0">
              <a:buFontTx/>
              <a:buNone/>
              <a:defRPr sz="18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9"/>
            <a:ext cx="7763459" cy="449263"/>
          </a:xfrm>
        </p:spPr>
        <p:txBody>
          <a:bodyPr>
            <a:normAutofit/>
          </a:bodyPr>
          <a:lstStyle>
            <a:lvl1pPr marL="0" indent="0">
              <a:buFontTx/>
              <a:buNone/>
              <a:defRPr sz="120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62293262"/>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3"/>
            <a:ext cx="11266715"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2"/>
            <a:ext cx="11266715" cy="449263"/>
          </a:xfrm>
        </p:spPr>
        <p:txBody>
          <a:bodyPr>
            <a:noAutofit/>
          </a:bodyPr>
          <a:lstStyle>
            <a:lvl1pPr marL="0" indent="0" algn="ctr">
              <a:buFontTx/>
              <a:buNone/>
              <a:defRPr sz="15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Tree>
    <p:extLst>
      <p:ext uri="{BB962C8B-B14F-4D97-AF65-F5344CB8AC3E}">
        <p14:creationId xmlns:p14="http://schemas.microsoft.com/office/powerpoint/2010/main" val="2285448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88123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3994059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82544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2">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636813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01653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6487671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70766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928512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708782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5570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5" y="470039"/>
            <a:ext cx="4325711" cy="1034775"/>
          </a:xfrm>
        </p:spPr>
        <p:txBody>
          <a:bodyPr anchor="b"/>
          <a:lstStyle>
            <a:lvl1pPr fontAlgn="t">
              <a:defRPr sz="24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9"/>
            <a:ext cx="6562499" cy="539101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5" y="1759226"/>
            <a:ext cx="4325711" cy="40860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974197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46283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193405515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817932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30"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01533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975059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98218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0475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8" y="2065262"/>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8" y="2065261"/>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6" y="2065261"/>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9852960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8638731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312538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875114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lstStyle>
            <a:lvl1pPr>
              <a:defRPr sz="24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4500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912828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350" b="0" i="0">
                <a:solidFill>
                  <a:schemeClr val="bg2"/>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1" y="5739121"/>
            <a:ext cx="2709200" cy="484939"/>
          </a:xfrm>
          <a:prstGeom prst="rect">
            <a:avLst/>
          </a:prstGeom>
        </p:spPr>
      </p:pic>
    </p:spTree>
    <p:extLst>
      <p:ext uri="{BB962C8B-B14F-4D97-AF65-F5344CB8AC3E}">
        <p14:creationId xmlns:p14="http://schemas.microsoft.com/office/powerpoint/2010/main" val="26428852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35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spTree>
    <p:extLst>
      <p:ext uri="{BB962C8B-B14F-4D97-AF65-F5344CB8AC3E}">
        <p14:creationId xmlns:p14="http://schemas.microsoft.com/office/powerpoint/2010/main" val="373223863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736A58AA-0F37-4AF5-A2A1-66B3072DBC51}"/>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B5452012-9486-4623-8F1E-0AC97FAB2D0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003FE801-0982-478C-8217-05A8636ADF4C}"/>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7900E029-BED0-4174-BED7-ED22231FDCDA}"/>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6FB85E8D-02C5-4C67-A5F6-110FD6C22B9E}"/>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C4DBD7E5-248A-4D3E-8A71-D3945EBAD171}"/>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C4AA0362-85C7-45BD-93D0-3E458D143D23}" type="datetime1">
              <a:rPr lang="en-US"/>
              <a:pPr lvl="0"/>
              <a:t>1/21/2026</a:t>
            </a:fld>
            <a:endParaRPr lang="en-US"/>
          </a:p>
        </p:txBody>
      </p:sp>
    </p:spTree>
    <p:extLst>
      <p:ext uri="{BB962C8B-B14F-4D97-AF65-F5344CB8AC3E}">
        <p14:creationId xmlns:p14="http://schemas.microsoft.com/office/powerpoint/2010/main" val="3851607280"/>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20229827-AD3F-458F-BF70-17B666E0518D}"/>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664D2721-B7C9-4E56-BA9C-EA1E3712CC86}"/>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822117C9-DC2F-47C4-A1F0-E91FC8643887}"/>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20EA036C-631E-4BBF-8A22-989B65FCD8EE}"/>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3F4F8B5C-4A03-4036-85DF-59CB8BFAFBC7}"/>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10501574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00B87A5-E264-44FC-BB4F-49E3E36CD8C3}"/>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C6099ADE-3377-4CEC-9937-8A5166FCB66B}"/>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6E7D9798-6C70-48B6-80F8-2FC1D186282B}"/>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3395748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305431C-9F41-4E0A-9613-077F17BD7763}"/>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2F95C2D3-0106-4D0E-95B2-4D6C5B13D3D9}"/>
              </a:ext>
            </a:extLst>
          </p:cNvPr>
          <p:cNvSpPr txBox="1">
            <a:spLocks noGrp="1"/>
          </p:cNvSpPr>
          <p:nvPr>
            <p:ph type="sldNum" sz="quarter" idx="8"/>
          </p:nvPr>
        </p:nvSpPr>
        <p:spPr/>
        <p:txBody>
          <a:bodyPr/>
          <a:lstStyle>
            <a:lvl1pPr>
              <a:defRPr/>
            </a:lvl1pPr>
          </a:lstStyle>
          <a:p>
            <a:pPr lvl="0"/>
            <a:fld id="{532DA778-D465-460A-B342-BAD75F33B9D9}" type="slidenum">
              <a:t>‹#›</a:t>
            </a:fld>
            <a:endParaRPr lang="en-US"/>
          </a:p>
        </p:txBody>
      </p:sp>
    </p:spTree>
    <p:extLst>
      <p:ext uri="{BB962C8B-B14F-4D97-AF65-F5344CB8AC3E}">
        <p14:creationId xmlns:p14="http://schemas.microsoft.com/office/powerpoint/2010/main" val="23516737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C540B15-C766-47AA-A730-7C20201B561D}"/>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592DF465-F306-42E9-B37C-CA9C848F73DC}"/>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FE36B95-2189-4C21-AF48-9A35C575F6FD}"/>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EB803F56-2F16-411E-BEA2-97E706A1728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D9B294F8-716B-4684-A7F0-31812BCCE551}"/>
              </a:ext>
            </a:extLst>
          </p:cNvPr>
          <p:cNvSpPr txBox="1">
            <a:spLocks noGrp="1"/>
          </p:cNvSpPr>
          <p:nvPr>
            <p:ph type="sldNum" sz="quarter" idx="8"/>
          </p:nvPr>
        </p:nvSpPr>
        <p:spPr/>
        <p:txBody>
          <a:bodyPr/>
          <a:lstStyle>
            <a:lvl1pPr>
              <a:defRPr/>
            </a:lvl1pPr>
          </a:lstStyle>
          <a:p>
            <a:pPr lvl="0"/>
            <a:fld id="{0EE87662-6676-4644-9B40-1E693EC186D6}" type="slidenum">
              <a:t>‹#›</a:t>
            </a:fld>
            <a:endParaRPr lang="en-US"/>
          </a:p>
        </p:txBody>
      </p:sp>
    </p:spTree>
    <p:extLst>
      <p:ext uri="{BB962C8B-B14F-4D97-AF65-F5344CB8AC3E}">
        <p14:creationId xmlns:p14="http://schemas.microsoft.com/office/powerpoint/2010/main" val="7102717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98AD15B-7B70-4597-9BF0-545DA7925A3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84296713-4998-42C9-9F74-671960DFF8F9}"/>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F4D7011D-0597-4347-A12A-62223B2923EB}"/>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1472BACC-2871-4E4D-A062-4F943A918E6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E682CAB0-8282-4B1F-8841-E578CF01DFF0}"/>
              </a:ext>
            </a:extLst>
          </p:cNvPr>
          <p:cNvSpPr txBox="1">
            <a:spLocks noGrp="1"/>
          </p:cNvSpPr>
          <p:nvPr>
            <p:ph type="sldNum" sz="quarter" idx="8"/>
          </p:nvPr>
        </p:nvSpPr>
        <p:spPr/>
        <p:txBody>
          <a:bodyPr/>
          <a:lstStyle>
            <a:lvl1pPr>
              <a:defRPr/>
            </a:lvl1pPr>
          </a:lstStyle>
          <a:p>
            <a:pPr lvl="0"/>
            <a:fld id="{D99FCD41-3785-4ADB-95AC-2A2D6AFC2591}" type="slidenum">
              <a:t>‹#›</a:t>
            </a:fld>
            <a:endParaRPr lang="en-US"/>
          </a:p>
        </p:txBody>
      </p:sp>
    </p:spTree>
    <p:extLst>
      <p:ext uri="{BB962C8B-B14F-4D97-AF65-F5344CB8AC3E}">
        <p14:creationId xmlns:p14="http://schemas.microsoft.com/office/powerpoint/2010/main" val="41812573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190DB9-1453-4050-AE7F-6AB694C1595C}"/>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22C0A5E-F87C-47A8-B389-3F2738F8CB9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983E324A-DC79-4CEA-990C-55D8CC89A1A5}"/>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1FFBBD28-17E4-4781-B84B-867EE281855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E22A8549-ECF1-47D8-9C92-D00D0774A7CD}"/>
              </a:ext>
            </a:extLst>
          </p:cNvPr>
          <p:cNvSpPr txBox="1">
            <a:spLocks noGrp="1"/>
          </p:cNvSpPr>
          <p:nvPr>
            <p:ph type="sldNum" sz="quarter" idx="8"/>
          </p:nvPr>
        </p:nvSpPr>
        <p:spPr/>
        <p:txBody>
          <a:bodyPr/>
          <a:lstStyle>
            <a:lvl1pPr>
              <a:defRPr/>
            </a:lvl1pPr>
          </a:lstStyle>
          <a:p>
            <a:pPr lvl="0"/>
            <a:fld id="{495B174C-F7D8-4CB0-B25A-A2AEFF58B2F9}" type="slidenum">
              <a:t>‹#›</a:t>
            </a:fld>
            <a:endParaRPr lang="en-US"/>
          </a:p>
        </p:txBody>
      </p:sp>
    </p:spTree>
    <p:extLst>
      <p:ext uri="{BB962C8B-B14F-4D97-AF65-F5344CB8AC3E}">
        <p14:creationId xmlns:p14="http://schemas.microsoft.com/office/powerpoint/2010/main" val="25896661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FEF9-6446-4B7A-BF3C-6E88E415181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1A1F230-4C07-42B7-8381-32334BFA255E}"/>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937A5C-0BD4-435B-BF1F-CF28D6C271C6}"/>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9168AE1-9C01-4EC8-BA8A-77B7DAD836A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7AB3D0D3-C954-445D-8DB9-C6EC762DC08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7FB41B4A-8D6C-485C-AF45-4B0D80CCB778}"/>
              </a:ext>
            </a:extLst>
          </p:cNvPr>
          <p:cNvSpPr txBox="1">
            <a:spLocks noGrp="1"/>
          </p:cNvSpPr>
          <p:nvPr>
            <p:ph type="sldNum" sz="quarter" idx="8"/>
          </p:nvPr>
        </p:nvSpPr>
        <p:spPr/>
        <p:txBody>
          <a:bodyPr/>
          <a:lstStyle>
            <a:lvl1pPr>
              <a:defRPr/>
            </a:lvl1pPr>
          </a:lstStyle>
          <a:p>
            <a:pPr lvl="0"/>
            <a:fld id="{67F1A3BE-0410-4801-8C6B-BDFC2218F59F}" type="slidenum">
              <a:t>‹#›</a:t>
            </a:fld>
            <a:endParaRPr lang="en-US"/>
          </a:p>
        </p:txBody>
      </p:sp>
    </p:spTree>
    <p:extLst>
      <p:ext uri="{BB962C8B-B14F-4D97-AF65-F5344CB8AC3E}">
        <p14:creationId xmlns:p14="http://schemas.microsoft.com/office/powerpoint/2010/main" val="40693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96915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3A5D-42A6-4D04-BDC4-719BEE625AA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33FCEE-A9CE-451A-B019-44A4EB5692F7}"/>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CED250ED-991D-4CE2-ABD9-BDAFDF616172}"/>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E2BAF541-347D-439B-BEE2-6E8B385A2F57}"/>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6DC33D40-7896-4D01-84ED-8BCE07B8353C}"/>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018389AB-E0A3-46C5-9EAB-10FEC81DDF7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13D2E8E7-1D7B-4A2C-BBE0-5D1EF8D6BC72}"/>
              </a:ext>
            </a:extLst>
          </p:cNvPr>
          <p:cNvSpPr txBox="1">
            <a:spLocks noGrp="1"/>
          </p:cNvSpPr>
          <p:nvPr>
            <p:ph type="sldNum" sz="quarter" idx="8"/>
          </p:nvPr>
        </p:nvSpPr>
        <p:spPr/>
        <p:txBody>
          <a:bodyPr/>
          <a:lstStyle>
            <a:lvl1pPr>
              <a:defRPr/>
            </a:lvl1pPr>
          </a:lstStyle>
          <a:p>
            <a:pPr lvl="0"/>
            <a:fld id="{F0469B9F-D6D7-49F2-AC4F-806B22EDFED4}" type="slidenum">
              <a:t>‹#›</a:t>
            </a:fld>
            <a:endParaRPr lang="en-US"/>
          </a:p>
        </p:txBody>
      </p:sp>
    </p:spTree>
    <p:extLst>
      <p:ext uri="{BB962C8B-B14F-4D97-AF65-F5344CB8AC3E}">
        <p14:creationId xmlns:p14="http://schemas.microsoft.com/office/powerpoint/2010/main" val="3273931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883DAB9-9DAA-4559-9D45-206134DC6C6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1EB104E-8E72-4919-A0D9-64FF538CC355}"/>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8CCEE430-3BDE-4A8D-8469-BD8111FA5644}"/>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C8142988-928D-4F76-B0A3-726153017D0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16825837-33F1-4EC8-A933-E8B14F343423}"/>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E2547B45-CDD3-4B1F-BDD6-A490A1819EB5}"/>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5B137A03-E209-4AE5-BC5C-01B40D6B967A}"/>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B096A4C6-858B-4696-934F-4085CB705A12}"/>
              </a:ext>
            </a:extLst>
          </p:cNvPr>
          <p:cNvSpPr txBox="1">
            <a:spLocks noGrp="1"/>
          </p:cNvSpPr>
          <p:nvPr>
            <p:ph type="sldNum" sz="quarter" idx="8"/>
          </p:nvPr>
        </p:nvSpPr>
        <p:spPr/>
        <p:txBody>
          <a:bodyPr/>
          <a:lstStyle>
            <a:lvl1pPr>
              <a:defRPr/>
            </a:lvl1pPr>
          </a:lstStyle>
          <a:p>
            <a:pPr lvl="0"/>
            <a:fld id="{F6553522-D27D-4FC6-9871-E3DAC370BA98}" type="slidenum">
              <a:t>‹#›</a:t>
            </a:fld>
            <a:endParaRPr lang="en-US"/>
          </a:p>
        </p:txBody>
      </p:sp>
    </p:spTree>
    <p:extLst>
      <p:ext uri="{BB962C8B-B14F-4D97-AF65-F5344CB8AC3E}">
        <p14:creationId xmlns:p14="http://schemas.microsoft.com/office/powerpoint/2010/main" val="1135029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4D849011-4530-4C0E-BAED-F4AF913E010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DF88B462-FA33-446C-8FE0-72CFC572D95D}"/>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331ACC32-CBDD-4620-9EE5-D3C15B87E155}"/>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36F815FC-6251-4EAD-AC48-A47AA200104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3D551436-8526-42EA-883C-475562404B2A}"/>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FE547709-AC07-48E5-8F36-F0116C5EF277}"/>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771EAC33-EAE4-4688-A14F-50098319FEB4}"/>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A5C0790E-36B2-4EFE-9D61-AB9E43D6B8B5}"/>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9402EC23-593E-432C-B209-584E826385FD}"/>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A13E783A-E5BE-4962-82D1-B5E9B9BAA23E}"/>
              </a:ext>
            </a:extLst>
          </p:cNvPr>
          <p:cNvSpPr txBox="1">
            <a:spLocks noGrp="1"/>
          </p:cNvSpPr>
          <p:nvPr>
            <p:ph type="sldNum" sz="quarter" idx="8"/>
          </p:nvPr>
        </p:nvSpPr>
        <p:spPr/>
        <p:txBody>
          <a:bodyPr/>
          <a:lstStyle>
            <a:lvl1pPr>
              <a:defRPr/>
            </a:lvl1pPr>
          </a:lstStyle>
          <a:p>
            <a:pPr lvl="0"/>
            <a:fld id="{540BD487-6E42-45B5-9F0C-89AF94851CE2}" type="slidenum">
              <a:t>‹#›</a:t>
            </a:fld>
            <a:endParaRPr lang="en-US"/>
          </a:p>
        </p:txBody>
      </p:sp>
    </p:spTree>
    <p:extLst>
      <p:ext uri="{BB962C8B-B14F-4D97-AF65-F5344CB8AC3E}">
        <p14:creationId xmlns:p14="http://schemas.microsoft.com/office/powerpoint/2010/main" val="22310196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368F-B1C8-4CBE-9579-42D405C8BA40}"/>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BB88F60D-9B4E-4979-A760-3812818D48A4}"/>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D17975A7-3187-46E4-A7F5-E834E4F962F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31F3B8E-000C-4FED-9A5E-298DC66FA6A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16EBF7AE-50A9-4208-BF53-F728D731BADC}"/>
              </a:ext>
            </a:extLst>
          </p:cNvPr>
          <p:cNvSpPr txBox="1">
            <a:spLocks noGrp="1"/>
          </p:cNvSpPr>
          <p:nvPr>
            <p:ph type="sldNum" sz="quarter" idx="8"/>
          </p:nvPr>
        </p:nvSpPr>
        <p:spPr/>
        <p:txBody>
          <a:bodyPr/>
          <a:lstStyle>
            <a:lvl1pPr>
              <a:defRPr/>
            </a:lvl1pPr>
          </a:lstStyle>
          <a:p>
            <a:pPr lvl="0"/>
            <a:fld id="{0EA04F25-4BE8-4461-8BD3-C783621DBEC7}" type="slidenum">
              <a:t>‹#›</a:t>
            </a:fld>
            <a:endParaRPr lang="en-US"/>
          </a:p>
        </p:txBody>
      </p:sp>
    </p:spTree>
    <p:extLst>
      <p:ext uri="{BB962C8B-B14F-4D97-AF65-F5344CB8AC3E}">
        <p14:creationId xmlns:p14="http://schemas.microsoft.com/office/powerpoint/2010/main" val="11626580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5AF1-B41B-4019-B16D-5B8CAFE32C4D}"/>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2041CFD-0B9F-4474-B84B-89ABAD5C380D}"/>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A2583768-7406-4D6F-8EF5-0F84E2A3D033}"/>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6B7A4015-F11A-460D-B848-03737428D8B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DA88161C-0B03-455C-B7C0-70C475C96795}"/>
              </a:ext>
            </a:extLst>
          </p:cNvPr>
          <p:cNvSpPr txBox="1">
            <a:spLocks noGrp="1"/>
          </p:cNvSpPr>
          <p:nvPr>
            <p:ph type="sldNum" sz="quarter" idx="8"/>
          </p:nvPr>
        </p:nvSpPr>
        <p:spPr/>
        <p:txBody>
          <a:bodyPr/>
          <a:lstStyle>
            <a:lvl1pPr>
              <a:defRPr/>
            </a:lvl1pPr>
          </a:lstStyle>
          <a:p>
            <a:pPr lvl="0"/>
            <a:fld id="{B85D1E8C-FB87-49FC-90F2-F7DFCACBE434}" type="slidenum">
              <a:t>‹#›</a:t>
            </a:fld>
            <a:endParaRPr lang="en-US"/>
          </a:p>
        </p:txBody>
      </p:sp>
    </p:spTree>
    <p:extLst>
      <p:ext uri="{BB962C8B-B14F-4D97-AF65-F5344CB8AC3E}">
        <p14:creationId xmlns:p14="http://schemas.microsoft.com/office/powerpoint/2010/main" val="24930845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F5FBCDE-1A68-4694-A5FC-51536D068193}"/>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57ACC5C0-D149-4601-B386-E943E1EC73A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E96CF02-79EF-4A8C-BAC8-9A84D91C182C}"/>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96BCD129-B5EA-427A-8EB4-E04C2BDB77E8}"/>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B7F8ADF-EB89-4749-BA6F-65B1EE0F446E}"/>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C06F7B50-A6FC-4C43-9A20-73F3F93DD1A4}"/>
              </a:ext>
            </a:extLst>
          </p:cNvPr>
          <p:cNvSpPr txBox="1">
            <a:spLocks noGrp="1"/>
          </p:cNvSpPr>
          <p:nvPr>
            <p:ph type="sldNum" sz="quarter" idx="8"/>
          </p:nvPr>
        </p:nvSpPr>
        <p:spPr/>
        <p:txBody>
          <a:bodyPr/>
          <a:lstStyle>
            <a:lvl1pPr>
              <a:defRPr/>
            </a:lvl1pPr>
          </a:lstStyle>
          <a:p>
            <a:pPr lvl="0"/>
            <a:fld id="{2CF8FC92-E504-4473-9F30-98B4E4157E92}" type="slidenum">
              <a:t>‹#›</a:t>
            </a:fld>
            <a:endParaRPr lang="en-US"/>
          </a:p>
        </p:txBody>
      </p:sp>
    </p:spTree>
    <p:extLst>
      <p:ext uri="{BB962C8B-B14F-4D97-AF65-F5344CB8AC3E}">
        <p14:creationId xmlns:p14="http://schemas.microsoft.com/office/powerpoint/2010/main" val="14834803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D972EA-CF27-4A3D-8D86-2897250F52F8}"/>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FB3CC8B6-BFE6-4CC2-BE7B-C7EE01DAB046}"/>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0F5E1A80-BA8C-4275-9716-B92F9B1BF0B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7EAD4ACF-64BD-4415-8931-40D351DF362C}"/>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A17768B3-0175-4963-9EE0-E75DD9ECBC9A}"/>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DFF5EDE-F6B4-4C26-A793-0406575B8924}"/>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1D21C222-EDEF-4105-B733-16E1D8FDC42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35A7B25F-4B4F-4594-8359-90F26F0CF6C4}"/>
              </a:ext>
            </a:extLst>
          </p:cNvPr>
          <p:cNvSpPr txBox="1">
            <a:spLocks noGrp="1"/>
          </p:cNvSpPr>
          <p:nvPr>
            <p:ph type="sldNum" sz="quarter" idx="8"/>
          </p:nvPr>
        </p:nvSpPr>
        <p:spPr/>
        <p:txBody>
          <a:bodyPr/>
          <a:lstStyle>
            <a:lvl1pPr>
              <a:defRPr/>
            </a:lvl1pPr>
          </a:lstStyle>
          <a:p>
            <a:pPr lvl="0"/>
            <a:fld id="{8FFCF133-907C-4109-A90F-E696D734A03F}" type="slidenum">
              <a:t>‹#›</a:t>
            </a:fld>
            <a:endParaRPr lang="en-US"/>
          </a:p>
        </p:txBody>
      </p:sp>
    </p:spTree>
    <p:extLst>
      <p:ext uri="{BB962C8B-B14F-4D97-AF65-F5344CB8AC3E}">
        <p14:creationId xmlns:p14="http://schemas.microsoft.com/office/powerpoint/2010/main" val="2853947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9739A8C-798B-4BE4-9E14-E4B1D727A0D9}"/>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6735EF54-C03A-4179-ADEC-C6C3CC86E80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7541B8D0-0A36-4BEA-946B-12AA2322AD1E}"/>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CAB0B55-117A-4FD5-8DC7-7B6F41F858D9}"/>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9E0AEFD8-A178-4B81-9ECF-2F62764904C3}"/>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3F02742-9D0C-459F-9850-B2BA4DDF3D40}"/>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01335832-8D8C-44A4-AC78-DE77E834CE40}"/>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B68AD09D-1C49-490B-BBA7-A7D1202E7884}"/>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3342073C-B5EE-428A-82E4-938760F8578D}"/>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3BA1E436-82F0-4D11-AEF1-2D5FA440FCC4}"/>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8DF7A720-6A0F-4584-9755-3D4F5A2453BC}"/>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227B5FEB-F222-45F1-A1FD-A20DE13BF4E2}"/>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FBFFB0A2-B36F-4FC6-AC10-3A6A4F5E7DAC}"/>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10A7932F-8875-4E9B-A2A8-A606616F2A46}"/>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A6DDBC0E-4B2D-4E4F-B41B-B6695B5DAEDC}"/>
              </a:ext>
            </a:extLst>
          </p:cNvPr>
          <p:cNvSpPr txBox="1">
            <a:spLocks noGrp="1"/>
          </p:cNvSpPr>
          <p:nvPr>
            <p:ph type="sldNum" sz="quarter" idx="8"/>
          </p:nvPr>
        </p:nvSpPr>
        <p:spPr/>
        <p:txBody>
          <a:bodyPr/>
          <a:lstStyle>
            <a:lvl1pPr>
              <a:defRPr/>
            </a:lvl1pPr>
          </a:lstStyle>
          <a:p>
            <a:pPr lvl="0"/>
            <a:fld id="{89A58597-16EC-4325-AAAC-C1415A1FBB6C}" type="slidenum">
              <a:t>‹#›</a:t>
            </a:fld>
            <a:endParaRPr lang="en-US"/>
          </a:p>
        </p:txBody>
      </p:sp>
    </p:spTree>
    <p:extLst>
      <p:ext uri="{BB962C8B-B14F-4D97-AF65-F5344CB8AC3E}">
        <p14:creationId xmlns:p14="http://schemas.microsoft.com/office/powerpoint/2010/main" val="3315512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AAF8BB29-2071-40CF-BA98-C19FD4D17D5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7327C5D8-CE15-4EF1-B3C2-590733AA1B34}"/>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D0AC6ECE-B098-42F6-9C5C-6B029DBECFD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67B5F4B0-9FDE-4B34-BF12-D372DB75620E}"/>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A32DDD3D-020D-4025-9FF7-4CD913ECE3F4}"/>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CFB5FE40-E325-4FD9-B99A-53A5E0F99CEF}"/>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D25F38C2-6A3E-41E0-A067-E4E389FBACFB}"/>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32553B8A-5DCA-4BB1-9906-508DC7BA4AEA}"/>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1703917D-6CB4-4EF3-9FFA-A7BE90867FF1}"/>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619D3F88-BE9A-4792-9A8F-5AF7CC028C96}"/>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BBFAB5F-790D-46C3-A0CD-4EFB2EBACC94}"/>
              </a:ext>
            </a:extLst>
          </p:cNvPr>
          <p:cNvSpPr txBox="1">
            <a:spLocks noGrp="1"/>
          </p:cNvSpPr>
          <p:nvPr>
            <p:ph type="sldNum" sz="quarter" idx="8"/>
          </p:nvPr>
        </p:nvSpPr>
        <p:spPr/>
        <p:txBody>
          <a:bodyPr/>
          <a:lstStyle>
            <a:lvl1pPr>
              <a:defRPr/>
            </a:lvl1pPr>
          </a:lstStyle>
          <a:p>
            <a:pPr lvl="0"/>
            <a:fld id="{C81BAC64-DCFD-42BC-B6CB-6BD3B7B7E7A0}" type="slidenum">
              <a:t>‹#›</a:t>
            </a:fld>
            <a:endParaRPr lang="en-US"/>
          </a:p>
        </p:txBody>
      </p:sp>
    </p:spTree>
    <p:extLst>
      <p:ext uri="{BB962C8B-B14F-4D97-AF65-F5344CB8AC3E}">
        <p14:creationId xmlns:p14="http://schemas.microsoft.com/office/powerpoint/2010/main" val="27282616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C5C2E11-9071-4EF0-9A1B-C20CDBF4791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C4E90A7F-5951-4865-96B6-7D78D7AF429F}"/>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2755D59-29B7-48B0-B738-CD83C8F14725}"/>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4DD6E10-D762-40BB-8EAA-BF8CBA08D0D4}"/>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394B997-43AF-490C-A1AA-B592098326F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4A2933E5-9FD3-4251-9628-C8DDB8E61832}"/>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861310D1-7E9C-46B1-BD7C-1863B14903F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6A8D73EF-0D91-4610-8942-E6938E7BB78D}"/>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1166BB00-5A7A-4512-88C8-895D54F69619}"/>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1AC3C41F-FBD7-4CCC-A2AF-3F49228A6664}"/>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083D2495-6843-4C0F-9446-7EE93E67969A}"/>
              </a:ext>
            </a:extLst>
          </p:cNvPr>
          <p:cNvSpPr txBox="1">
            <a:spLocks noGrp="1"/>
          </p:cNvSpPr>
          <p:nvPr>
            <p:ph type="sldNum" sz="quarter" idx="8"/>
          </p:nvPr>
        </p:nvSpPr>
        <p:spPr/>
        <p:txBody>
          <a:bodyPr/>
          <a:lstStyle>
            <a:lvl1pPr>
              <a:defRPr/>
            </a:lvl1pPr>
          </a:lstStyle>
          <a:p>
            <a:pPr lvl="0"/>
            <a:fld id="{4AE4DB36-D233-49A8-8818-5763BCCDBA36}" type="slidenum">
              <a:t>‹#›</a:t>
            </a:fld>
            <a:endParaRPr lang="en-US"/>
          </a:p>
        </p:txBody>
      </p:sp>
    </p:spTree>
    <p:extLst>
      <p:ext uri="{BB962C8B-B14F-4D97-AF65-F5344CB8AC3E}">
        <p14:creationId xmlns:p14="http://schemas.microsoft.com/office/powerpoint/2010/main" val="3623687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2749422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E813B5B-B39A-4B79-9C5B-2A55BA235AB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FA1BBB3E-FA04-459B-BF10-61E6EA9EDAE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A246FB79-74F8-46BE-871E-53047B24C239}"/>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5509EC7C-B66E-45FE-8AD3-E4C303EF3205}"/>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FAE5F05F-6B56-4BFF-9C5F-2459B7B62A27}"/>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AD38684D-D99A-4DD9-A1F9-4ADD2F5DF78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57D50817-20F8-4C5F-A927-BF8F7861C23A}"/>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3D42C6A1-DA1C-471B-868A-0ADA96289FB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C3BEF160-AFE3-4786-AEFA-9D60197587FC}"/>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67425C29-39EA-4502-9D1C-4EF733949B18}"/>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276AEC4F-301C-4F3C-A499-F70558F8D30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B572F4B5-955B-4C36-B6B4-794238B5E84F}"/>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B0E722FA-9B89-4B50-BF13-46C240E23334}"/>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0324FD95-D489-4784-A1AD-AC1723889FD5}"/>
              </a:ext>
            </a:extLst>
          </p:cNvPr>
          <p:cNvSpPr txBox="1">
            <a:spLocks noGrp="1"/>
          </p:cNvSpPr>
          <p:nvPr>
            <p:ph type="sldNum" sz="quarter" idx="8"/>
          </p:nvPr>
        </p:nvSpPr>
        <p:spPr/>
        <p:txBody>
          <a:bodyPr/>
          <a:lstStyle>
            <a:lvl1pPr>
              <a:defRPr/>
            </a:lvl1pPr>
          </a:lstStyle>
          <a:p>
            <a:pPr lvl="0"/>
            <a:fld id="{774EE14F-13B4-4988-AAF9-404C74583B77}" type="slidenum">
              <a:t>‹#›</a:t>
            </a:fld>
            <a:endParaRPr lang="en-US"/>
          </a:p>
        </p:txBody>
      </p:sp>
    </p:spTree>
    <p:extLst>
      <p:ext uri="{BB962C8B-B14F-4D97-AF65-F5344CB8AC3E}">
        <p14:creationId xmlns:p14="http://schemas.microsoft.com/office/powerpoint/2010/main" val="37882304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BD9E34-D143-47DC-B3D7-C517129D1344}"/>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8C5FCF87-5694-4073-8D79-179F772FE6CC}"/>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7AF333CF-177C-4E44-A0CD-F63650420FF8}"/>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39D61197-8741-4206-95B2-EE0D6DEF948F}"/>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3F32D8DD-40D6-4D4B-9519-9DFD283EA057}"/>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821CFCF8-A93B-4161-BDE7-50573811ED14}"/>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462805BA-D48E-4890-A48D-CAAA7D5349DF}"/>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9490E8B4-B6F9-41AE-A4FD-416B99B6AEFC}"/>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7E00BEE5-3C01-4476-BF06-64AAF3524E6C}"/>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0BAE714E-A84E-41DA-9455-5C975B7D3858}"/>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A9130D04-B68B-4658-BC41-B9741B6A734B}"/>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FF250834-D1F0-43B9-B2A2-703019F3FE4E}"/>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517A603A-7A9D-40FF-A908-13DCFEA1931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DA6AB9EC-B5BF-4169-976C-A3D9631B20D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6A850224-5338-43E2-9DBC-1D98B4720BBE}"/>
              </a:ext>
            </a:extLst>
          </p:cNvPr>
          <p:cNvSpPr txBox="1">
            <a:spLocks noGrp="1"/>
          </p:cNvSpPr>
          <p:nvPr>
            <p:ph type="sldNum" sz="quarter" idx="8"/>
          </p:nvPr>
        </p:nvSpPr>
        <p:spPr/>
        <p:txBody>
          <a:bodyPr/>
          <a:lstStyle>
            <a:lvl1pPr>
              <a:defRPr/>
            </a:lvl1pPr>
          </a:lstStyle>
          <a:p>
            <a:pPr lvl="0"/>
            <a:fld id="{8DB8C5C2-EC10-4D39-86EB-6D5AB2B63EF0}" type="slidenum">
              <a:t>‹#›</a:t>
            </a:fld>
            <a:endParaRPr lang="en-US"/>
          </a:p>
        </p:txBody>
      </p:sp>
    </p:spTree>
    <p:extLst>
      <p:ext uri="{BB962C8B-B14F-4D97-AF65-F5344CB8AC3E}">
        <p14:creationId xmlns:p14="http://schemas.microsoft.com/office/powerpoint/2010/main" val="17726297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B2BCA20-D2A9-47A2-A652-4F76C1FE7FBD}"/>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3B5BE3AD-311A-41E0-8F33-744E2013EDAB}"/>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64C36264-F237-4BD5-9CAA-38D075D8D314}"/>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B75EEACD-0165-466C-B32C-4E70BB7456C2}"/>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E686BD54-4955-4373-A413-2F5D10A07806}"/>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5884E603-FEFB-432A-B074-5A4CBF0D54F7}"/>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93B23080-833D-4A85-ADD8-DFD69C59AD2E}"/>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EA373D8D-426E-4DFC-9737-7B23AD42BBDF}"/>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380046F9-FD57-47BC-A4B0-E352426F63BF}"/>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A7176B11-F175-4013-BDAE-7420AAD10AEB}"/>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4A6A6DEB-1547-417D-AE08-0E72A12A3A11}"/>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28083CD7-D84F-4B96-A507-EAD46485FBEB}"/>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0D576208-36A1-4CB5-935B-E928E3259BD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CB0D5DEE-AA88-4CC0-B33E-12AD123EE45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8CF7E0A3-5351-4E04-B739-726C011D47F5}"/>
              </a:ext>
            </a:extLst>
          </p:cNvPr>
          <p:cNvSpPr txBox="1">
            <a:spLocks noGrp="1"/>
          </p:cNvSpPr>
          <p:nvPr>
            <p:ph type="sldNum" sz="quarter" idx="8"/>
          </p:nvPr>
        </p:nvSpPr>
        <p:spPr/>
        <p:txBody>
          <a:bodyPr/>
          <a:lstStyle>
            <a:lvl1pPr>
              <a:defRPr/>
            </a:lvl1pPr>
          </a:lstStyle>
          <a:p>
            <a:pPr lvl="0"/>
            <a:fld id="{3ACFC9BD-595C-4A7A-83B0-085269347D57}" type="slidenum">
              <a:t>‹#›</a:t>
            </a:fld>
            <a:endParaRPr lang="en-US"/>
          </a:p>
        </p:txBody>
      </p:sp>
    </p:spTree>
    <p:extLst>
      <p:ext uri="{BB962C8B-B14F-4D97-AF65-F5344CB8AC3E}">
        <p14:creationId xmlns:p14="http://schemas.microsoft.com/office/powerpoint/2010/main" val="20735743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BD655A76-E2DE-452C-807A-24FA723F3FD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A4350046-EE2F-41D7-B0E5-DCC6174EA832}"/>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635E25FD-6B45-486D-AEC8-95C974DC5522}"/>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EC47CC21-F6D3-49B2-950D-873F7736958A}"/>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9EDF9AB3-FA53-4B14-B28E-FDFAF878E4DE}"/>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1FBE22FA-6EA2-40D4-B87D-FEF7E44D3BC4}"/>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8E242DA4-EA29-4BC2-80D0-BBA0AF9D7670}"/>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4EB62411-4088-4EC1-B3EF-24B1ADE8FF1C}"/>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0ECFEC62-1634-4323-B6D9-DD403B3DBA87}"/>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468A2474-2DD5-4407-8D7C-9F9A7BA915F0}"/>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1A29DB3C-3AA1-4EF9-A406-28D0494D4279}"/>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1A8AEA48-A14A-428B-856F-C6C0235950DF}"/>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1BE55E04-ED6D-4D8E-AFE0-B4D8EADB3281}"/>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AF25D0C5-FC7D-4003-9642-35A55DCFA0C8}"/>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DF64AA34-3321-4DAF-B131-05604346559A}"/>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8BF41D90-12B2-4FB3-A535-D69E9FFD8C48}"/>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6BB5CEDE-9AEF-4878-A61B-B73A4B2296D2}"/>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131532CC-CF91-498B-959D-18C25A313A47}"/>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83E53D69-4734-44BB-8E93-161CD896E705}"/>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F91994EA-9815-4EC6-A965-15146C73F404}"/>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8F6563B3-B5FA-490D-A229-EFDA3C4F45BB}"/>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39E288C8-9906-4CD8-916B-22877A35947C}"/>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EFAE2964-DAF9-4EED-8627-4A41DB6424F3}"/>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C9F77DDD-33CC-4B05-AA46-1FF3BA0BD6EC}"/>
              </a:ext>
            </a:extLst>
          </p:cNvPr>
          <p:cNvSpPr txBox="1">
            <a:spLocks noGrp="1"/>
          </p:cNvSpPr>
          <p:nvPr>
            <p:ph type="sldNum" sz="quarter" idx="8"/>
          </p:nvPr>
        </p:nvSpPr>
        <p:spPr/>
        <p:txBody>
          <a:bodyPr/>
          <a:lstStyle>
            <a:lvl1pPr>
              <a:defRPr/>
            </a:lvl1pPr>
          </a:lstStyle>
          <a:p>
            <a:pPr lvl="0"/>
            <a:fld id="{FB300113-91EE-436A-B904-95767CC454DE}" type="slidenum">
              <a:t>‹#›</a:t>
            </a:fld>
            <a:endParaRPr lang="en-US"/>
          </a:p>
        </p:txBody>
      </p:sp>
    </p:spTree>
    <p:extLst>
      <p:ext uri="{BB962C8B-B14F-4D97-AF65-F5344CB8AC3E}">
        <p14:creationId xmlns:p14="http://schemas.microsoft.com/office/powerpoint/2010/main" val="20815702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43DAABD-C8A9-45A9-A45E-1463F9A27E1D}"/>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7CBE8549-0EBC-4D3F-8021-A02FACEAA16D}"/>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E01A0532-2D15-406D-B027-4701C6FACC5A}"/>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A5E2EC87-4666-47CB-BFD6-F3A273CE0D83}"/>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64DED744-B3C0-4C63-ACD0-7C92B60016C7}"/>
              </a:ext>
            </a:extLst>
          </p:cNvPr>
          <p:cNvSpPr txBox="1">
            <a:spLocks noGrp="1"/>
          </p:cNvSpPr>
          <p:nvPr>
            <p:ph type="sldNum" sz="quarter" idx="8"/>
          </p:nvPr>
        </p:nvSpPr>
        <p:spPr/>
        <p:txBody>
          <a:bodyPr/>
          <a:lstStyle>
            <a:lvl1pPr>
              <a:defRPr/>
            </a:lvl1pPr>
          </a:lstStyle>
          <a:p>
            <a:pPr lvl="0"/>
            <a:fld id="{6ACAC6CD-D863-4768-88BC-9E59499A1BDB}" type="slidenum">
              <a:t>‹#›</a:t>
            </a:fld>
            <a:endParaRPr lang="en-US"/>
          </a:p>
        </p:txBody>
      </p:sp>
    </p:spTree>
    <p:extLst>
      <p:ext uri="{BB962C8B-B14F-4D97-AF65-F5344CB8AC3E}">
        <p14:creationId xmlns:p14="http://schemas.microsoft.com/office/powerpoint/2010/main" val="5019782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7229B01B-B476-4445-BE2D-80F39262D114}"/>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4D81CD9F-243C-4FEC-B057-B6470F462EF2}"/>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03F23AB0-EC2D-4BF2-973A-47AD559F9C10}"/>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D7D5DF04-D32B-4DA9-BE5C-EDA720B9B9E4}"/>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0FB43AB0-B27F-4E1F-AB78-567B2EA72679}"/>
              </a:ext>
            </a:extLst>
          </p:cNvPr>
          <p:cNvSpPr txBox="1">
            <a:spLocks noGrp="1"/>
          </p:cNvSpPr>
          <p:nvPr>
            <p:ph type="sldNum" sz="quarter" idx="8"/>
          </p:nvPr>
        </p:nvSpPr>
        <p:spPr/>
        <p:txBody>
          <a:bodyPr/>
          <a:lstStyle>
            <a:lvl1pPr>
              <a:defRPr/>
            </a:lvl1pPr>
          </a:lstStyle>
          <a:p>
            <a:pPr lvl="0"/>
            <a:fld id="{97A6D922-F99C-425F-BAF2-500B4084DC92}" type="slidenum">
              <a:t>‹#›</a:t>
            </a:fld>
            <a:endParaRPr lang="en-US"/>
          </a:p>
        </p:txBody>
      </p:sp>
    </p:spTree>
    <p:extLst>
      <p:ext uri="{BB962C8B-B14F-4D97-AF65-F5344CB8AC3E}">
        <p14:creationId xmlns:p14="http://schemas.microsoft.com/office/powerpoint/2010/main" val="8251157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2586A41-1CAC-4E31-BD0F-0653BC635E87}"/>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D8A03145-82A7-4EBF-A35C-9C6147776011}"/>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4E1213E7-FE6A-4A00-A5B9-935C7150E855}"/>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5EAEF4A5-CC96-45FF-8268-765A39B3D9C6}"/>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AE299694-DDF7-44CA-81C0-D3EB12374DDD}"/>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33779017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0E64440-2AA4-43DE-9D91-A2EBA1BBBBC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FB5F1EB1-F82F-4FD8-83E4-0A8D7B83945B}"/>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D9EA08E5-783A-4F09-BD9C-A8D96B10DD89}"/>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104AA089-1942-4D0F-9B4E-BCD6D21FD489}"/>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42272190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9895497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7808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990579984"/>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7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7681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4747417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24846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756322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8540708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8703036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11363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3/19/26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1235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7927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61415428"/>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427760504"/>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20772415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8442118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975260603"/>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2679332"/>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620141968"/>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8850946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7192224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67460724"/>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06928984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1321373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551527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490924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715841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365075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406679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978391104"/>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459870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718601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5281244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89712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4D6A-768B-83CB-EAE0-98BD4CF8E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F66D0-1207-9F94-8ACB-1AF445CBB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18CFB-CB82-A4B5-1E39-EF6D5F40BBF1}"/>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03F8EB13-38D9-F118-2A08-04E62611A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DF026-08D7-3B7B-3386-819BF2769E88}"/>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94852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820560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5666258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7967746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8524900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21098891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2542392496"/>
      </p:ext>
    </p:extLst>
  </p:cSld>
  <p:clrMapOvr>
    <a:overrideClrMapping bg1="lt1" tx1="dk1" bg2="lt2" tx2="dk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dirty="0"/>
          </a:p>
        </p:txBody>
      </p:sp>
      <p:pic>
        <p:nvPicPr>
          <p:cNvPr id="4" name="Purdue Logo" descr="Purdue Logo">
            <a:extLst>
              <a:ext uri="{FF2B5EF4-FFF2-40B4-BE49-F238E27FC236}">
                <a16:creationId xmlns:a16="http://schemas.microsoft.com/office/drawing/2014/main" id="{27953B1A-8D89-FC00-CDA8-BD7D70E0F343}"/>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0077281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07358088"/>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a:defRPr sz="4000"/>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6272407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Tree>
    <p:extLst>
      <p:ext uri="{BB962C8B-B14F-4D97-AF65-F5344CB8AC3E}">
        <p14:creationId xmlns:p14="http://schemas.microsoft.com/office/powerpoint/2010/main" val="34344875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1792133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20197386"/>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64165337"/>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732422019"/>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2031175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2682149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55774998"/>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04937903"/>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318601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018856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7166596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1069829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347858899"/>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748391253"/>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50528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3663804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endParaRPr lang="en-US" dirty="0"/>
          </a:p>
        </p:txBody>
      </p:sp>
      <p:pic>
        <p:nvPicPr>
          <p:cNvPr id="2" name="Purdue Logo" descr="Purdue Logo">
            <a:extLst>
              <a:ext uri="{FF2B5EF4-FFF2-40B4-BE49-F238E27FC236}">
                <a16:creationId xmlns:a16="http://schemas.microsoft.com/office/drawing/2014/main" id="{74FBA10C-BD6B-D663-8BC1-53DB3DAB316F}"/>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629211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561474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789330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6633981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92560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3" name="Purdue Logo" descr="Purdue Logo">
            <a:extLst>
              <a:ext uri="{FF2B5EF4-FFF2-40B4-BE49-F238E27FC236}">
                <a16:creationId xmlns:a16="http://schemas.microsoft.com/office/drawing/2014/main" id="{7C34ED6E-B67E-0025-71C7-DB53F4649689}"/>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2991151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686228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176460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0303419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3927658699"/>
      </p:ext>
    </p:extLst>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6463428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34484923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3305540094"/>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1305808258"/>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6/9/23            ‹#›</a:t>
            </a:r>
          </a:p>
        </p:txBody>
      </p:sp>
    </p:spTree>
    <p:extLst>
      <p:ext uri="{BB962C8B-B14F-4D97-AF65-F5344CB8AC3E}">
        <p14:creationId xmlns:p14="http://schemas.microsoft.com/office/powerpoint/2010/main" val="3831707889"/>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6/9/23            ‹#›</a:t>
            </a:r>
          </a:p>
        </p:txBody>
      </p:sp>
    </p:spTree>
    <p:extLst>
      <p:ext uri="{BB962C8B-B14F-4D97-AF65-F5344CB8AC3E}">
        <p14:creationId xmlns:p14="http://schemas.microsoft.com/office/powerpoint/2010/main" val="29294714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6/9/23            ‹#›</a:t>
            </a:r>
          </a:p>
        </p:txBody>
      </p:sp>
    </p:spTree>
    <p:extLst>
      <p:ext uri="{BB962C8B-B14F-4D97-AF65-F5344CB8AC3E}">
        <p14:creationId xmlns:p14="http://schemas.microsoft.com/office/powerpoint/2010/main" val="1390116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6/9/23            ‹#›</a:t>
            </a:r>
          </a:p>
        </p:txBody>
      </p:sp>
    </p:spTree>
    <p:extLst>
      <p:ext uri="{BB962C8B-B14F-4D97-AF65-F5344CB8AC3E}">
        <p14:creationId xmlns:p14="http://schemas.microsoft.com/office/powerpoint/2010/main" val="2089260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582267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6/9/23            ‹#›</a:t>
            </a:r>
          </a:p>
        </p:txBody>
      </p:sp>
    </p:spTree>
    <p:extLst>
      <p:ext uri="{BB962C8B-B14F-4D97-AF65-F5344CB8AC3E}">
        <p14:creationId xmlns:p14="http://schemas.microsoft.com/office/powerpoint/2010/main" val="2772102721"/>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6/9/23            ‹#›</a:t>
            </a:r>
          </a:p>
        </p:txBody>
      </p:sp>
    </p:spTree>
    <p:extLst>
      <p:ext uri="{BB962C8B-B14F-4D97-AF65-F5344CB8AC3E}">
        <p14:creationId xmlns:p14="http://schemas.microsoft.com/office/powerpoint/2010/main" val="855173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6/9/23            ‹#›</a:t>
            </a:r>
          </a:p>
        </p:txBody>
      </p:sp>
    </p:spTree>
    <p:extLst>
      <p:ext uri="{BB962C8B-B14F-4D97-AF65-F5344CB8AC3E}">
        <p14:creationId xmlns:p14="http://schemas.microsoft.com/office/powerpoint/2010/main" val="395115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6/9/23            ‹#›</a:t>
            </a:r>
          </a:p>
        </p:txBody>
      </p:sp>
    </p:spTree>
    <p:extLst>
      <p:ext uri="{BB962C8B-B14F-4D97-AF65-F5344CB8AC3E}">
        <p14:creationId xmlns:p14="http://schemas.microsoft.com/office/powerpoint/2010/main" val="1174676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6/9/23            ‹#›</a:t>
            </a:r>
          </a:p>
        </p:txBody>
      </p:sp>
    </p:spTree>
    <p:extLst>
      <p:ext uri="{BB962C8B-B14F-4D97-AF65-F5344CB8AC3E}">
        <p14:creationId xmlns:p14="http://schemas.microsoft.com/office/powerpoint/2010/main" val="120336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6/9/23            ‹#›</a:t>
            </a:r>
          </a:p>
        </p:txBody>
      </p:sp>
    </p:spTree>
    <p:extLst>
      <p:ext uri="{BB962C8B-B14F-4D97-AF65-F5344CB8AC3E}">
        <p14:creationId xmlns:p14="http://schemas.microsoft.com/office/powerpoint/2010/main" val="3816106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6/9/23            ‹#›</a:t>
            </a:r>
          </a:p>
        </p:txBody>
      </p:sp>
    </p:spTree>
    <p:extLst>
      <p:ext uri="{BB962C8B-B14F-4D97-AF65-F5344CB8AC3E}">
        <p14:creationId xmlns:p14="http://schemas.microsoft.com/office/powerpoint/2010/main" val="2782667120"/>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6/9/23            ‹#›</a:t>
            </a:r>
          </a:p>
        </p:txBody>
      </p:sp>
    </p:spTree>
    <p:extLst>
      <p:ext uri="{BB962C8B-B14F-4D97-AF65-F5344CB8AC3E}">
        <p14:creationId xmlns:p14="http://schemas.microsoft.com/office/powerpoint/2010/main" val="527878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6/9/23            ‹#›</a:t>
            </a:r>
          </a:p>
        </p:txBody>
      </p:sp>
    </p:spTree>
    <p:extLst>
      <p:ext uri="{BB962C8B-B14F-4D97-AF65-F5344CB8AC3E}">
        <p14:creationId xmlns:p14="http://schemas.microsoft.com/office/powerpoint/2010/main" val="1696878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6/9/23            ‹#›</a:t>
            </a:r>
          </a:p>
        </p:txBody>
      </p:sp>
    </p:spTree>
    <p:extLst>
      <p:ext uri="{BB962C8B-B14F-4D97-AF65-F5344CB8AC3E}">
        <p14:creationId xmlns:p14="http://schemas.microsoft.com/office/powerpoint/2010/main" val="4166527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2443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6/9/23            ‹#›</a:t>
            </a:r>
          </a:p>
        </p:txBody>
      </p:sp>
    </p:spTree>
    <p:extLst>
      <p:ext uri="{BB962C8B-B14F-4D97-AF65-F5344CB8AC3E}">
        <p14:creationId xmlns:p14="http://schemas.microsoft.com/office/powerpoint/2010/main" val="4832899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6/9/23            ‹#›</a:t>
            </a:r>
          </a:p>
        </p:txBody>
      </p:sp>
    </p:spTree>
    <p:extLst>
      <p:ext uri="{BB962C8B-B14F-4D97-AF65-F5344CB8AC3E}">
        <p14:creationId xmlns:p14="http://schemas.microsoft.com/office/powerpoint/2010/main" val="29419873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17301055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40635108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23127239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4104961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07793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008377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21029327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7118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508-01A5-995B-D7F4-423256DBF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311EE-1870-F452-750F-D4BD56B02F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96237-872E-3BBC-C99C-E0F0433CB0DD}"/>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E625B4A4-CA47-D455-62D3-6B63907E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F60C6-00B8-0B9F-0041-97711E05A3E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403580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282205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52378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21916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78264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96061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4405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49620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2856507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D00163CB-B273-03E4-4443-EA4DAEACD34B}"/>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4069814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pic>
        <p:nvPicPr>
          <p:cNvPr id="3" name="Picture 2">
            <a:extLst>
              <a:ext uri="{FF2B5EF4-FFF2-40B4-BE49-F238E27FC236}">
                <a16:creationId xmlns:a16="http://schemas.microsoft.com/office/drawing/2014/main" id="{60FFC954-341D-E908-59A2-2E1A88CD9703}"/>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87771680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70C3-C4F3-E4C3-2EE3-627E1A492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A36BC-E1E9-B821-DEFC-8086B9F6A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7B731-94A9-270B-64E5-499631B142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D7283-959E-AB18-4D39-D905BC02E633}"/>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6" name="Footer Placeholder 5">
            <a:extLst>
              <a:ext uri="{FF2B5EF4-FFF2-40B4-BE49-F238E27FC236}">
                <a16:creationId xmlns:a16="http://schemas.microsoft.com/office/drawing/2014/main" id="{CCFAFDA7-7180-3167-668D-E5282D74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B8431-9842-FFE2-B366-E32CADA0B9D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41989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4054493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Tree>
    <p:extLst>
      <p:ext uri="{BB962C8B-B14F-4D97-AF65-F5344CB8AC3E}">
        <p14:creationId xmlns:p14="http://schemas.microsoft.com/office/powerpoint/2010/main" val="1480358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AFF4B39-97D5-79D2-2547-7B313C9F4094}"/>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006304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904D36C-4407-264C-210A-FBD2277E8115}"/>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57956388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icture 5">
            <a:extLst>
              <a:ext uri="{FF2B5EF4-FFF2-40B4-BE49-F238E27FC236}">
                <a16:creationId xmlns:a16="http://schemas.microsoft.com/office/drawing/2014/main" id="{C185450B-351D-D632-8F77-C7C98F665595}"/>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0651159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icture 2">
            <a:extLst>
              <a:ext uri="{FF2B5EF4-FFF2-40B4-BE49-F238E27FC236}">
                <a16:creationId xmlns:a16="http://schemas.microsoft.com/office/drawing/2014/main" id="{97EB190C-2E9F-C930-C834-96D850FEA7B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765863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23BC7AA8-8408-8BCB-F3B4-650C380D477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400004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0AFF080C-8DCB-484D-9400-801063FCF86C}"/>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82691071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D52CE889-616F-4E66-65A1-574A4CD597A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1224683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6C2D256-AB0E-50DA-6C29-6C3C13F689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41023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E85E-2014-C544-B7E3-BDE24CDDE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B4990-496B-17B4-FCAB-FD58B5234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1DEA-25BA-AB13-66F9-D1CE4EA85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31944-2D5F-3802-DF17-CDBD0157F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3A54E-8682-4BCE-9704-BF400DDF8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C8DB1-40C5-FFDA-8F3B-A4BAFCDC27F0}"/>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8" name="Footer Placeholder 7">
            <a:extLst>
              <a:ext uri="{FF2B5EF4-FFF2-40B4-BE49-F238E27FC236}">
                <a16:creationId xmlns:a16="http://schemas.microsoft.com/office/drawing/2014/main" id="{D3E77D3B-18F1-6F22-70D5-F2C551220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5F0C62-2C19-6898-EB92-FD4E34F9912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0141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2E990F09-2430-F7A4-166F-633E04109A5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246236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0FB64EBD-6AA0-BE7A-F0BA-0B79574DCAD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997560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541FE264-01DD-4F41-73F1-85FA250AB98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19712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a:extLst>
              <a:ext uri="{FF2B5EF4-FFF2-40B4-BE49-F238E27FC236}">
                <a16:creationId xmlns:a16="http://schemas.microsoft.com/office/drawing/2014/main" id="{D10040DC-0868-ED45-B87D-E999EF100F3D}"/>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4394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a:extLst>
              <a:ext uri="{FF2B5EF4-FFF2-40B4-BE49-F238E27FC236}">
                <a16:creationId xmlns:a16="http://schemas.microsoft.com/office/drawing/2014/main" id="{0FE914F1-4131-7526-3CF3-D72486C42AE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04485089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3DBA64A-5180-EA88-5585-BD2FBBDCA267}"/>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232989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E380FAEC-9A6A-2041-EC08-FD2A8659E05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615365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B0E019F7-EDBE-A6E5-14C9-9F27E3CB029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750073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3D3C397-FFBC-A9D1-80DD-2995F64E35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773827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FDE21617-D978-F515-B772-189E2C3973C0}"/>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863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FEA5-0A9E-8FA8-E116-530C3AAD4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7BF68-3EC2-31D0-68B8-7A0214B68184}"/>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4" name="Footer Placeholder 3">
            <a:extLst>
              <a:ext uri="{FF2B5EF4-FFF2-40B4-BE49-F238E27FC236}">
                <a16:creationId xmlns:a16="http://schemas.microsoft.com/office/drawing/2014/main" id="{137E3950-930A-C15F-3C85-477FC41E1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198B-033D-39CC-FFDC-8C34E7A35DC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19014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4096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5132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3" name="Picture 2">
            <a:extLst>
              <a:ext uri="{FF2B5EF4-FFF2-40B4-BE49-F238E27FC236}">
                <a16:creationId xmlns:a16="http://schemas.microsoft.com/office/drawing/2014/main" id="{22BD9331-5AF2-84DD-DE07-C2BC0432816D}"/>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684328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EFF66E5F-074C-2F45-61B9-8E2AA203FE10}"/>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1469381557"/>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8"/>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7"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8"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8" y="2629339"/>
            <a:ext cx="7763458" cy="449263"/>
          </a:xfrm>
        </p:spPr>
        <p:txBody>
          <a:bodyPr>
            <a:noAutofit/>
          </a:bodyPr>
          <a:lstStyle>
            <a:lvl1pPr marL="0" indent="0">
              <a:buFontTx/>
              <a:buNone/>
              <a:defRPr sz="2400" b="1">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8" y="3107130"/>
            <a:ext cx="7763458" cy="449263"/>
          </a:xfrm>
        </p:spPr>
        <p:txBody>
          <a:bodyPr>
            <a:normAutofit/>
          </a:bodyPr>
          <a:lstStyle>
            <a:lvl1pPr marL="0" indent="0">
              <a:buFontTx/>
              <a:buNone/>
              <a:defRPr sz="1600">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2183674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8" y="1812046"/>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8" y="2617147"/>
            <a:ext cx="7763458" cy="449263"/>
          </a:xfrm>
        </p:spPr>
        <p:txBody>
          <a:bodyPr>
            <a:noAutofit/>
          </a:bodyPr>
          <a:lstStyle>
            <a:lvl1pPr marL="0" indent="0">
              <a:buFontTx/>
              <a:buNone/>
              <a:defRPr sz="2000" b="1">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8" y="3148848"/>
            <a:ext cx="7763458" cy="449263"/>
          </a:xfrm>
        </p:spPr>
        <p:txBody>
          <a:bodyPr>
            <a:normAutofit/>
          </a:bodyPr>
          <a:lstStyle>
            <a:lvl1pPr marL="0" indent="0">
              <a:buFontTx/>
              <a:buNone/>
              <a:defRPr sz="1600">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3/31/23</a:t>
            </a:r>
          </a:p>
        </p:txBody>
      </p:sp>
    </p:spTree>
    <p:extLst>
      <p:ext uri="{BB962C8B-B14F-4D97-AF65-F5344CB8AC3E}">
        <p14:creationId xmlns:p14="http://schemas.microsoft.com/office/powerpoint/2010/main" val="333979912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2"/>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1"/>
            <a:ext cx="11266714" cy="449263"/>
          </a:xfrm>
        </p:spPr>
        <p:txBody>
          <a:bodyPr>
            <a:noAutofit/>
          </a:bodyPr>
          <a:lstStyle>
            <a:lvl1pPr marL="0" indent="0" algn="ctr">
              <a:buFontTx/>
              <a:buNone/>
              <a:defRPr sz="2000" b="1">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edit Subtitle style</a:t>
            </a:r>
          </a:p>
        </p:txBody>
      </p:sp>
    </p:spTree>
    <p:extLst>
      <p:ext uri="{BB962C8B-B14F-4D97-AF65-F5344CB8AC3E}">
        <p14:creationId xmlns:p14="http://schemas.microsoft.com/office/powerpoint/2010/main" val="3764982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4738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0"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05959894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0"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027268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43966-BB2C-01C6-501B-6BD30CF868F2}"/>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3" name="Footer Placeholder 2">
            <a:extLst>
              <a:ext uri="{FF2B5EF4-FFF2-40B4-BE49-F238E27FC236}">
                <a16:creationId xmlns:a16="http://schemas.microsoft.com/office/drawing/2014/main" id="{CEF58545-D35F-F599-2E9F-BE11D80E9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C0CAE-63FA-989C-8A97-AE084B7FFC5E}"/>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481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5972045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8"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842997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582902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3"/>
            <a:ext cx="5469743"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4"/>
            <a:ext cx="546974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4"/>
            <a:ext cx="5458727"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2"/>
            <a:ext cx="5469743"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60163670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3"/>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4"/>
            <a:ext cx="3534479"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5"/>
            <a:ext cx="3527360"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0" y="3652273"/>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8"/>
            <a:ext cx="3527360"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6"/>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0707334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4"/>
            <a:ext cx="4314823" cy="4298605"/>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2"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167842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5" y="470038"/>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8"/>
            <a:ext cx="6562498" cy="5391013"/>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5" y="1759226"/>
            <a:ext cx="4325711" cy="40860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00061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558601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4"/>
            <a:ext cx="5862679"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0" y="1543322"/>
            <a:ext cx="5129927" cy="4307573"/>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5"/>
            <a:ext cx="2844188"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79287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465328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D8B9-7D64-F15B-4B3D-5FC711A8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82063-75D6-5B15-2CC1-58C98CFC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BAFFE-5EF1-6170-3BF9-E9A69CBF7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80B6C-356F-9A2A-2C8D-F63D7448A483}"/>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6" name="Footer Placeholder 5">
            <a:extLst>
              <a:ext uri="{FF2B5EF4-FFF2-40B4-BE49-F238E27FC236}">
                <a16:creationId xmlns:a16="http://schemas.microsoft.com/office/drawing/2014/main" id="{4626BDEB-176D-6CAB-2F8B-5BB928739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D96E6-13A6-9EC7-53CE-E86687760A52}"/>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709697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3"/>
            <a:ext cx="261101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1" y="3651151"/>
            <a:ext cx="261101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1"/>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1"/>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9471826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4"/>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8"/>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0"/>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0"/>
            <a:ext cx="5212943"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7" y="5636914"/>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4"/>
            <a:ext cx="5212813"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289498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4"/>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8"/>
            <a:ext cx="2447580"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0"/>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4" y="3395950"/>
            <a:ext cx="5162846"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8"/>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8"/>
            <a:ext cx="2488248"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4"/>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6" y="5641704"/>
            <a:ext cx="2408630"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97652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8"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9"/>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4" y="2043223"/>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9"/>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2" y="2043223"/>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2"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4" y="1433919"/>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dirty="0"/>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1" y="2040673"/>
            <a:ext cx="2950589" cy="1691333"/>
          </a:xfrm>
        </p:spPr>
        <p:txBody>
          <a:bodyPr>
            <a:noAutofit/>
          </a:bodyPr>
          <a:lstStyle>
            <a:lvl1pPr marL="0" indent="0" algn="l">
              <a:buFontTx/>
              <a:buNone/>
              <a:defRPr sz="1400" b="1">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24272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8" y="1436467"/>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7"/>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7"/>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1"/>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59"/>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2"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5"/>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6130714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0" y="2160556"/>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6"/>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6"/>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9" y="2160556"/>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6"/>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1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2"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3" y="2299864"/>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752774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2082812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6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2916508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7"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1"/>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0" y="3434011"/>
            <a:ext cx="7874567" cy="449263"/>
          </a:xfrm>
        </p:spPr>
        <p:txBody>
          <a:bodyPr>
            <a:normAutofit/>
          </a:bodyPr>
          <a:lstStyle>
            <a:lvl1pPr marL="0" indent="0">
              <a:buFontTx/>
              <a:buNone/>
              <a:defRPr sz="1800">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20"/>
            <a:ext cx="2709200" cy="484939"/>
          </a:xfrm>
          <a:prstGeom prst="rect">
            <a:avLst/>
          </a:prstGeom>
        </p:spPr>
      </p:pic>
    </p:spTree>
    <p:extLst>
      <p:ext uri="{BB962C8B-B14F-4D97-AF65-F5344CB8AC3E}">
        <p14:creationId xmlns:p14="http://schemas.microsoft.com/office/powerpoint/2010/main" val="235243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1"/>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0" y="3434011"/>
            <a:ext cx="7874567" cy="449263"/>
          </a:xfrm>
        </p:spPr>
        <p:txBody>
          <a:bodyPr>
            <a:normAutofit/>
          </a:bodyPr>
          <a:lstStyle>
            <a:lvl1pPr marL="0" indent="0">
              <a:buFontTx/>
              <a:buNone/>
              <a:defRPr sz="1800">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add contact info</a:t>
            </a:r>
          </a:p>
        </p:txBody>
      </p:sp>
    </p:spTree>
    <p:extLst>
      <p:ext uri="{BB962C8B-B14F-4D97-AF65-F5344CB8AC3E}">
        <p14:creationId xmlns:p14="http://schemas.microsoft.com/office/powerpoint/2010/main" val="17713118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4F06-914C-E5F7-EF7B-F22BFAC2D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5E0EF-5949-08DD-D143-FC3A15765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1C2FF-14EE-F62A-287F-FCB89FC7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B20D5-4A7D-BE28-3114-7E84EF6CEE2F}"/>
              </a:ext>
            </a:extLst>
          </p:cNvPr>
          <p:cNvSpPr>
            <a:spLocks noGrp="1"/>
          </p:cNvSpPr>
          <p:nvPr>
            <p:ph type="dt" sz="half" idx="10"/>
          </p:nvPr>
        </p:nvSpPr>
        <p:spPr/>
        <p:txBody>
          <a:bodyPr/>
          <a:lstStyle/>
          <a:p>
            <a:fld id="{F3B5827E-2FFB-49DE-8CB4-D484E5D9BAAE}" type="datetimeFigureOut">
              <a:rPr lang="en-US" smtClean="0"/>
              <a:t>3/19/26</a:t>
            </a:fld>
            <a:endParaRPr lang="en-US"/>
          </a:p>
        </p:txBody>
      </p:sp>
      <p:sp>
        <p:nvSpPr>
          <p:cNvPr id="6" name="Footer Placeholder 5">
            <a:extLst>
              <a:ext uri="{FF2B5EF4-FFF2-40B4-BE49-F238E27FC236}">
                <a16:creationId xmlns:a16="http://schemas.microsoft.com/office/drawing/2014/main" id="{AAEA44A0-FFB6-89CA-730B-75749096E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4F0ED-9700-FFE9-0E57-738D15C2888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3430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12" name="Picture 11">
            <a:extLst>
              <a:ext uri="{FF2B5EF4-FFF2-40B4-BE49-F238E27FC236}">
                <a16:creationId xmlns:a16="http://schemas.microsoft.com/office/drawing/2014/main" id="{93A7607E-0B69-7042-8E26-D319E7C241D8}"/>
              </a:ext>
            </a:extLst>
          </p:cNvPr>
          <p:cNvPicPr>
            <a:picLocks noChangeAspect="1"/>
          </p:cNvPicPr>
          <p:nvPr userDrawn="1"/>
        </p:nvPicPr>
        <p:blipFill>
          <a:blip r:embed="rId3"/>
          <a:stretch>
            <a:fillRect/>
          </a:stretch>
        </p:blipFill>
        <p:spPr>
          <a:xfrm>
            <a:off x="1023984" y="5739523"/>
            <a:ext cx="5061853" cy="535960"/>
          </a:xfrm>
          <a:prstGeom prst="rect">
            <a:avLst/>
          </a:prstGeom>
        </p:spPr>
      </p:pic>
    </p:spTree>
    <p:extLst>
      <p:ext uri="{BB962C8B-B14F-4D97-AF65-F5344CB8AC3E}">
        <p14:creationId xmlns:p14="http://schemas.microsoft.com/office/powerpoint/2010/main" val="667290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AC0BB7-28CB-1045-A186-168990E05D62}"/>
              </a:ext>
            </a:extLst>
          </p:cNvPr>
          <p:cNvPicPr>
            <a:picLocks noChangeAspect="1"/>
          </p:cNvPicPr>
          <p:nvPr userDrawn="1"/>
        </p:nvPicPr>
        <p:blipFill>
          <a:blip r:embed="rId2"/>
          <a:stretch>
            <a:fillRect/>
          </a:stretch>
        </p:blipFill>
        <p:spPr>
          <a:xfrm>
            <a:off x="1023984" y="5739523"/>
            <a:ext cx="5061853" cy="535961"/>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353772523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487CAFF-04F4-A34D-B7B6-EBED6965FEF9}"/>
              </a:ext>
            </a:extLst>
          </p:cNvPr>
          <p:cNvPicPr>
            <a:picLocks noChangeAspect="1"/>
          </p:cNvPicPr>
          <p:nvPr userDrawn="1"/>
        </p:nvPicPr>
        <p:blipFill>
          <a:blip r:embed="rId2"/>
          <a:stretch>
            <a:fillRect/>
          </a:stretch>
        </p:blipFill>
        <p:spPr>
          <a:xfrm>
            <a:off x="437607" y="6218750"/>
            <a:ext cx="3362231" cy="356001"/>
          </a:xfrm>
          <a:prstGeom prst="rect">
            <a:avLst/>
          </a:prstGeom>
        </p:spPr>
      </p:pic>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088647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394821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6B0D8D6B-5003-894D-8A08-248561DC2D0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9187781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BD3D96E0-B96A-6A4A-AC0F-9A5C8B83793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0567945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CF437BBC-6B19-2F48-BA89-479C442A5B4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27474213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3CD672C2-A6E7-B34D-BFBB-958A2B4B88C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157138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527BFB8A-9654-EB4B-9451-8B63BF2EEF34}"/>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51743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D5FD4B7A-A4D9-0C4E-89FB-FFB6C38F7E6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4311308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theme" Target="../theme/theme1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35F7-659E-702D-D518-D2EE9075B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BE6DB-6379-65FD-F527-FEF322334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96283-8442-18E4-F9AE-2E086D8C6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5827E-2FFB-49DE-8CB4-D484E5D9BAAE}" type="datetimeFigureOut">
              <a:rPr lang="en-US" smtClean="0"/>
              <a:t>3/19/26</a:t>
            </a:fld>
            <a:endParaRPr lang="en-US"/>
          </a:p>
        </p:txBody>
      </p:sp>
      <p:sp>
        <p:nvSpPr>
          <p:cNvPr id="5" name="Footer Placeholder 4">
            <a:extLst>
              <a:ext uri="{FF2B5EF4-FFF2-40B4-BE49-F238E27FC236}">
                <a16:creationId xmlns:a16="http://schemas.microsoft.com/office/drawing/2014/main" id="{5330617A-99F3-0238-0F14-DDAC0EFCD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15CA2-42D4-9982-0B80-08E360C4A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AB7F-8739-4591-83D0-DC3945CF61B8}" type="slidenum">
              <a:rPr lang="en-US" smtClean="0"/>
              <a:t>‹#›</a:t>
            </a:fld>
            <a:endParaRPr lang="en-US"/>
          </a:p>
        </p:txBody>
      </p:sp>
    </p:spTree>
    <p:extLst>
      <p:ext uri="{BB962C8B-B14F-4D97-AF65-F5344CB8AC3E}">
        <p14:creationId xmlns:p14="http://schemas.microsoft.com/office/powerpoint/2010/main" val="1363977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10267952" y="6290434"/>
            <a:ext cx="1466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21726982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6/9/23            ‹#›</a:t>
            </a:r>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55985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hf hd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40610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27135460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hf sldNum="0" hdr="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7"/>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4" y="6290434"/>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1646902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Lst>
  <p:hf hdr="0" ftr="0" dt="0"/>
  <p:txStyles>
    <p:titleStyle>
      <a:lvl1pPr algn="l" defTabSz="914446"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11" indent="-228611" algn="l" defTabSz="914446"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3/31/23            ‹#›</a:t>
            </a: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2751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p:hf sldNum="0"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5" y="6290435"/>
            <a:ext cx="110013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340936029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Lst>
  <p:hf hdr="0" ft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D3F4D-8595-450F-9CAA-FEC86762C687}"/>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50B1395E-CE2F-4476-91A3-C9A851304F45}"/>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B6130A1-4F67-4197-9656-7B5F00F81555}"/>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6BCDC34D-5ADB-48EB-8CFD-98AAF50B15B8}" type="slidenum">
              <a:t>‹#›</a:t>
            </a:fld>
            <a:endParaRPr lang="en-US"/>
          </a:p>
        </p:txBody>
      </p:sp>
    </p:spTree>
    <p:extLst>
      <p:ext uri="{BB962C8B-B14F-4D97-AF65-F5344CB8AC3E}">
        <p14:creationId xmlns:p14="http://schemas.microsoft.com/office/powerpoint/2010/main" val="174305970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3/19/26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8144811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73250647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7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34.xml"/><Relationship Id="rId6" Type="http://schemas.openxmlformats.org/officeDocument/2006/relationships/image" Target="../media/image27.sv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9.png"/><Relationship Id="rId18" Type="http://schemas.openxmlformats.org/officeDocument/2006/relationships/image" Target="../media/image43.svg"/><Relationship Id="rId3" Type="http://schemas.openxmlformats.org/officeDocument/2006/relationships/image" Target="../media/image30.jpg"/><Relationship Id="rId7" Type="http://schemas.openxmlformats.org/officeDocument/2006/relationships/image" Target="../media/image34.svg"/><Relationship Id="rId12" Type="http://schemas.openxmlformats.org/officeDocument/2006/relationships/image" Target="https://www.misoenergy.org/bundles/img/logo.png" TargetMode="External"/><Relationship Id="rId17" Type="http://schemas.openxmlformats.org/officeDocument/2006/relationships/image" Target="../media/image42.svg"/><Relationship Id="rId2" Type="http://schemas.openxmlformats.org/officeDocument/2006/relationships/image" Target="../media/image29.jpg"/><Relationship Id="rId16" Type="http://schemas.openxmlformats.org/officeDocument/2006/relationships/image" Target="../media/image41.svg"/><Relationship Id="rId1" Type="http://schemas.openxmlformats.org/officeDocument/2006/relationships/slideLayout" Target="../slideLayouts/slideLayout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svg"/><Relationship Id="rId1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svg"/><Relationship Id="rId14" Type="http://schemas.openxmlformats.org/officeDocument/2006/relationships/image" Target="https://static.wixstatic.com/media/b690fd_defdc5828bb34613a871b72336ed5153~mv2.png/v1/crop/x_112,y_164,w_283,h_225/fill/w_290,h_226,al_c,lg_1,q_85,enc_avif,quality_auto/NewTILTLogoNoBackground.pn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sv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hyperlink" Target="http://www.indytransportationclub.com/scholarship" TargetMode="External"/><Relationship Id="rId2" Type="http://schemas.openxmlformats.org/officeDocument/2006/relationships/image" Target="../media/image57.jpeg"/><Relationship Id="rId1" Type="http://schemas.openxmlformats.org/officeDocument/2006/relationships/slideLayout" Target="../slideLayouts/slideLayout91.xml"/><Relationship Id="rId5" Type="http://schemas.openxmlformats.org/officeDocument/2006/relationships/image" Target="../media/image59.pn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7.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3.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3.xml"/></Relationships>
</file>

<file path=ppt/slides/_rels/slide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42.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purdue.unihub.us/form.aspx?id=5190138" TargetMode="External"/><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1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5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23.xml"/><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378488" y="1209905"/>
            <a:ext cx="7763458" cy="592834"/>
          </a:xfrm>
        </p:spPr>
        <p:txBody>
          <a:bodyPr/>
          <a:lstStyle/>
          <a:p>
            <a:r>
              <a:rPr lang="en-US" dirty="0"/>
              <a:t>Meet Your Dean</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480931" y="1890784"/>
            <a:ext cx="7763458" cy="449263"/>
          </a:xfrm>
        </p:spPr>
        <p:txBody>
          <a:bodyPr/>
          <a:lstStyle/>
          <a:p>
            <a:r>
              <a:rPr lang="en-US" dirty="0"/>
              <a:t>Purdue Polytechnic students can meet with </a:t>
            </a:r>
          </a:p>
          <a:p>
            <a:r>
              <a:rPr lang="en-US" dirty="0"/>
              <a:t>Dean Castro and his leadership team</a:t>
            </a:r>
          </a:p>
        </p:txBody>
      </p:sp>
      <p:pic>
        <p:nvPicPr>
          <p:cNvPr id="4" name="Picture 3">
            <a:extLst>
              <a:ext uri="{FF2B5EF4-FFF2-40B4-BE49-F238E27FC236}">
                <a16:creationId xmlns:a16="http://schemas.microsoft.com/office/drawing/2014/main" id="{6F20AF8E-8560-D925-7F3F-12E57EF06F2A}"/>
              </a:ext>
            </a:extLst>
          </p:cNvPr>
          <p:cNvPicPr>
            <a:picLocks noChangeAspect="1"/>
          </p:cNvPicPr>
          <p:nvPr/>
        </p:nvPicPr>
        <p:blipFill>
          <a:blip r:embed="rId3"/>
          <a:stretch>
            <a:fillRect/>
          </a:stretch>
        </p:blipFill>
        <p:spPr>
          <a:xfrm>
            <a:off x="8346831" y="976140"/>
            <a:ext cx="3176522" cy="4204921"/>
          </a:xfrm>
          <a:prstGeom prst="rect">
            <a:avLst/>
          </a:prstGeom>
        </p:spPr>
      </p:pic>
      <p:sp>
        <p:nvSpPr>
          <p:cNvPr id="5" name="Title 1">
            <a:extLst>
              <a:ext uri="{FF2B5EF4-FFF2-40B4-BE49-F238E27FC236}">
                <a16:creationId xmlns:a16="http://schemas.microsoft.com/office/drawing/2014/main" id="{A2D876E2-A7BC-2601-8642-6F352FCB96ED}"/>
              </a:ext>
            </a:extLst>
          </p:cNvPr>
          <p:cNvSpPr txBox="1">
            <a:spLocks/>
          </p:cNvSpPr>
          <p:nvPr/>
        </p:nvSpPr>
        <p:spPr>
          <a:xfrm>
            <a:off x="480931" y="3683474"/>
            <a:ext cx="7763458"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pPr marL="0" marR="0" lvl="0" indent="0" algn="l" defTabSz="914400" rtl="0" eaLnBrk="1" fontAlgn="b"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Wednesday, March 25, 2026</a:t>
            </a:r>
          </a:p>
          <a:p>
            <a:pPr marL="0" marR="0" lvl="0" indent="0" algn="l" defTabSz="914400" rtl="0" eaLnBrk="1" fontAlgn="b"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1:00pm – 1:30pm</a:t>
            </a:r>
          </a:p>
          <a:p>
            <a:pPr marL="0" marR="0" lvl="0" indent="0" algn="l" defTabSz="914400" rtl="0" eaLnBrk="1" fontAlgn="b"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Lilly Auditorium (Library Basement) </a:t>
            </a:r>
          </a:p>
        </p:txBody>
      </p:sp>
    </p:spTree>
    <p:extLst>
      <p:ext uri="{BB962C8B-B14F-4D97-AF65-F5344CB8AC3E}">
        <p14:creationId xmlns:p14="http://schemas.microsoft.com/office/powerpoint/2010/main" val="11068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3EDC-4803-2C7F-07C1-2455A5A7A1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D29156-DE23-08AC-A305-D93D9079291E}"/>
              </a:ext>
            </a:extLst>
          </p:cNvPr>
          <p:cNvSpPr>
            <a:spLocks noGrp="1"/>
          </p:cNvSpPr>
          <p:nvPr>
            <p:ph type="title"/>
          </p:nvPr>
        </p:nvSpPr>
        <p:spPr>
          <a:xfrm>
            <a:off x="116114" y="101404"/>
            <a:ext cx="7717027" cy="1600200"/>
          </a:xfrm>
        </p:spPr>
        <p:txBody>
          <a:bodyPr anchor="ctr">
            <a:normAutofit/>
          </a:bodyPr>
          <a:lstStyle/>
          <a:p>
            <a:r>
              <a:rPr lang="en-US" sz="4000" dirty="0"/>
              <a:t>Start your </a:t>
            </a:r>
            <a:r>
              <a:rPr lang="en-US" sz="4000" b="1" dirty="0"/>
              <a:t>Purdue Certificate in Entrepreneurship Fall</a:t>
            </a:r>
            <a:r>
              <a:rPr lang="en-US" sz="4000" dirty="0"/>
              <a:t> 2026</a:t>
            </a:r>
          </a:p>
        </p:txBody>
      </p:sp>
      <p:sp>
        <p:nvSpPr>
          <p:cNvPr id="14" name="Content Placeholder 13">
            <a:extLst>
              <a:ext uri="{FF2B5EF4-FFF2-40B4-BE49-F238E27FC236}">
                <a16:creationId xmlns:a16="http://schemas.microsoft.com/office/drawing/2014/main" id="{3B129043-041F-08DF-5ECD-3562669EA4F1}"/>
              </a:ext>
            </a:extLst>
          </p:cNvPr>
          <p:cNvSpPr>
            <a:spLocks noGrp="1"/>
          </p:cNvSpPr>
          <p:nvPr>
            <p:ph idx="4294967295"/>
          </p:nvPr>
        </p:nvSpPr>
        <p:spPr>
          <a:xfrm>
            <a:off x="7091919" y="798287"/>
            <a:ext cx="4768851" cy="4826226"/>
          </a:xfrm>
        </p:spPr>
        <p:txBody>
          <a:bodyPr/>
          <a:lstStyle/>
          <a:p>
            <a:pPr marL="0" indent="0" algn="ctr">
              <a:buNone/>
            </a:pPr>
            <a:r>
              <a:rPr lang="en-US" sz="2800" b="1" u="sng" dirty="0"/>
              <a:t>Register for ENTR 20000</a:t>
            </a:r>
          </a:p>
          <a:p>
            <a:pPr marL="0" indent="0" algn="ctr">
              <a:buNone/>
            </a:pPr>
            <a:endParaRPr lang="en-US" sz="1000" b="1" u="sng" dirty="0"/>
          </a:p>
          <a:p>
            <a:pPr marL="0" indent="0">
              <a:buNone/>
            </a:pPr>
            <a:r>
              <a:rPr lang="en-US" dirty="0"/>
              <a:t>	Tuesday/Thursday:  9:00 to 10:45</a:t>
            </a:r>
          </a:p>
          <a:p>
            <a:pPr marL="0" indent="0">
              <a:buNone/>
            </a:pPr>
            <a:r>
              <a:rPr lang="en-US" dirty="0"/>
              <a:t>                                       OR</a:t>
            </a:r>
          </a:p>
          <a:p>
            <a:pPr marL="0" indent="0">
              <a:buNone/>
            </a:pPr>
            <a:r>
              <a:rPr lang="en-US" dirty="0"/>
              <a:t>	Tuesday/Thursday:  1:30 to 2:45</a:t>
            </a:r>
          </a:p>
        </p:txBody>
      </p:sp>
      <p:pic>
        <p:nvPicPr>
          <p:cNvPr id="10" name="Picture 9">
            <a:extLst>
              <a:ext uri="{FF2B5EF4-FFF2-40B4-BE49-F238E27FC236}">
                <a16:creationId xmlns:a16="http://schemas.microsoft.com/office/drawing/2014/main" id="{1C7111FB-027F-1D79-F47A-D1978B915FAD}"/>
              </a:ext>
            </a:extLst>
          </p:cNvPr>
          <p:cNvPicPr>
            <a:picLocks noChangeAspect="1"/>
          </p:cNvPicPr>
          <p:nvPr/>
        </p:nvPicPr>
        <p:blipFill>
          <a:blip r:embed="rId2"/>
          <a:stretch>
            <a:fillRect/>
          </a:stretch>
        </p:blipFill>
        <p:spPr>
          <a:xfrm>
            <a:off x="6305631" y="6018879"/>
            <a:ext cx="4318000" cy="457200"/>
          </a:xfrm>
          <a:prstGeom prst="rect">
            <a:avLst/>
          </a:prstGeom>
        </p:spPr>
      </p:pic>
      <p:pic>
        <p:nvPicPr>
          <p:cNvPr id="7" name="Picture 6">
            <a:extLst>
              <a:ext uri="{FF2B5EF4-FFF2-40B4-BE49-F238E27FC236}">
                <a16:creationId xmlns:a16="http://schemas.microsoft.com/office/drawing/2014/main" id="{7BF597B2-7836-5680-A60F-CBAF77122D6A}"/>
              </a:ext>
            </a:extLst>
          </p:cNvPr>
          <p:cNvPicPr>
            <a:picLocks noChangeAspect="1"/>
          </p:cNvPicPr>
          <p:nvPr/>
        </p:nvPicPr>
        <p:blipFill>
          <a:blip r:embed="rId3"/>
          <a:stretch>
            <a:fillRect/>
          </a:stretch>
        </p:blipFill>
        <p:spPr>
          <a:xfrm rot="21138380">
            <a:off x="274504" y="1758822"/>
            <a:ext cx="3465664" cy="2599248"/>
          </a:xfrm>
          <a:prstGeom prst="rect">
            <a:avLst/>
          </a:prstGeom>
        </p:spPr>
      </p:pic>
      <p:pic>
        <p:nvPicPr>
          <p:cNvPr id="17" name="Picture 16">
            <a:extLst>
              <a:ext uri="{FF2B5EF4-FFF2-40B4-BE49-F238E27FC236}">
                <a16:creationId xmlns:a16="http://schemas.microsoft.com/office/drawing/2014/main" id="{AFD8CB1C-8D94-CAC0-536E-E942CCB88017}"/>
              </a:ext>
            </a:extLst>
          </p:cNvPr>
          <p:cNvPicPr>
            <a:picLocks/>
          </p:cNvPicPr>
          <p:nvPr/>
        </p:nvPicPr>
        <p:blipFill>
          <a:blip r:embed="rId4"/>
          <a:stretch>
            <a:fillRect/>
          </a:stretch>
        </p:blipFill>
        <p:spPr>
          <a:xfrm rot="5670198">
            <a:off x="3122080" y="2256830"/>
            <a:ext cx="3173130" cy="2344336"/>
          </a:xfrm>
          <a:prstGeom prst="rect">
            <a:avLst/>
          </a:prstGeom>
          <a:ln>
            <a:solidFill>
              <a:schemeClr val="accent1"/>
            </a:solidFill>
          </a:ln>
        </p:spPr>
      </p:pic>
      <p:pic>
        <p:nvPicPr>
          <p:cNvPr id="15" name="Picture 14">
            <a:extLst>
              <a:ext uri="{FF2B5EF4-FFF2-40B4-BE49-F238E27FC236}">
                <a16:creationId xmlns:a16="http://schemas.microsoft.com/office/drawing/2014/main" id="{A520E1A0-DFD5-7EF7-53B2-D8052CD4E4AB}"/>
              </a:ext>
            </a:extLst>
          </p:cNvPr>
          <p:cNvPicPr>
            <a:picLocks noChangeAspect="1"/>
          </p:cNvPicPr>
          <p:nvPr/>
        </p:nvPicPr>
        <p:blipFill>
          <a:blip r:embed="rId5"/>
          <a:stretch>
            <a:fillRect/>
          </a:stretch>
        </p:blipFill>
        <p:spPr>
          <a:xfrm>
            <a:off x="1192614" y="4361593"/>
            <a:ext cx="3043498" cy="2282317"/>
          </a:xfrm>
          <a:prstGeom prst="rect">
            <a:avLst/>
          </a:prstGeom>
        </p:spPr>
      </p:pic>
      <p:pic>
        <p:nvPicPr>
          <p:cNvPr id="25" name="Graphic 24" descr="Badge Tick1 with solid fill">
            <a:extLst>
              <a:ext uri="{FF2B5EF4-FFF2-40B4-BE49-F238E27FC236}">
                <a16:creationId xmlns:a16="http://schemas.microsoft.com/office/drawing/2014/main" id="{5BA8FFBA-9998-5901-6FFE-FE7647AE33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1549413"/>
            <a:ext cx="411766" cy="411766"/>
          </a:xfrm>
          <a:prstGeom prst="rect">
            <a:avLst/>
          </a:prstGeom>
        </p:spPr>
      </p:pic>
      <p:pic>
        <p:nvPicPr>
          <p:cNvPr id="26" name="Graphic 25" descr="Badge Tick1 with solid fill">
            <a:extLst>
              <a:ext uri="{FF2B5EF4-FFF2-40B4-BE49-F238E27FC236}">
                <a16:creationId xmlns:a16="http://schemas.microsoft.com/office/drawing/2014/main" id="{11182A6D-BF91-44B1-66C0-79970B0C4F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2355545"/>
            <a:ext cx="411766" cy="411766"/>
          </a:xfrm>
          <a:prstGeom prst="rect">
            <a:avLst/>
          </a:prstGeom>
        </p:spPr>
      </p:pic>
      <p:pic>
        <p:nvPicPr>
          <p:cNvPr id="30" name="Picture 29">
            <a:extLst>
              <a:ext uri="{FF2B5EF4-FFF2-40B4-BE49-F238E27FC236}">
                <a16:creationId xmlns:a16="http://schemas.microsoft.com/office/drawing/2014/main" id="{872CC227-FA3E-F843-49F5-8D0CDEF6BE5C}"/>
              </a:ext>
            </a:extLst>
          </p:cNvPr>
          <p:cNvPicPr>
            <a:picLocks noChangeAspect="1"/>
          </p:cNvPicPr>
          <p:nvPr/>
        </p:nvPicPr>
        <p:blipFill>
          <a:blip r:embed="rId7"/>
          <a:stretch>
            <a:fillRect/>
          </a:stretch>
        </p:blipFill>
        <p:spPr>
          <a:xfrm>
            <a:off x="8464631" y="3051678"/>
            <a:ext cx="2451073" cy="2451073"/>
          </a:xfrm>
          <a:prstGeom prst="rect">
            <a:avLst/>
          </a:prstGeom>
        </p:spPr>
      </p:pic>
    </p:spTree>
    <p:extLst>
      <p:ext uri="{BB962C8B-B14F-4D97-AF65-F5344CB8AC3E}">
        <p14:creationId xmlns:p14="http://schemas.microsoft.com/office/powerpoint/2010/main" val="74630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0D0B-8774-38FE-8AC1-555577FC2C3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35ACAD4-A555-8BC6-50E1-C24CA2C6B1CD}"/>
              </a:ext>
            </a:extLst>
          </p:cNvPr>
          <p:cNvSpPr txBox="1"/>
          <p:nvPr/>
        </p:nvSpPr>
        <p:spPr>
          <a:xfrm>
            <a:off x="0" y="0"/>
            <a:ext cx="12192000" cy="6998904"/>
          </a:xfrm>
          <a:prstGeom prst="rect">
            <a:avLst/>
          </a:prstGeom>
          <a:gradFill>
            <a:gsLst>
              <a:gs pos="0">
                <a:schemeClr val="bg1"/>
              </a:gs>
              <a:gs pos="100000">
                <a:schemeClr val="bg1">
                  <a:lumMod val="85000"/>
                </a:schemeClr>
              </a:gs>
            </a:gsLst>
            <a:lin ang="5400000" scaled="1"/>
          </a:grad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nsolas" panose="020B0609020204030204" pitchFamily="49" charset="0"/>
                <a:ea typeface="+mn-ea"/>
                <a:cs typeface="Consolas" panose="020B0609020204030204" pitchFamily="49" charset="0"/>
              </a:rPr>
              <a:t>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a:t>
            </a:r>
          </a:p>
        </p:txBody>
      </p:sp>
      <p:sp>
        <p:nvSpPr>
          <p:cNvPr id="4" name="TextBox 3">
            <a:extLst>
              <a:ext uri="{FF2B5EF4-FFF2-40B4-BE49-F238E27FC236}">
                <a16:creationId xmlns:a16="http://schemas.microsoft.com/office/drawing/2014/main" id="{60843DA9-78E5-1225-9DE9-7470A3CA1BCE}"/>
              </a:ext>
            </a:extLst>
          </p:cNvPr>
          <p:cNvSpPr txBox="1"/>
          <p:nvPr/>
        </p:nvSpPr>
        <p:spPr>
          <a:xfrm>
            <a:off x="8142747" y="4200524"/>
            <a:ext cx="3604754"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700" b="0" i="1" u="none" strike="noStrike" kern="1200" cap="none" spc="0" normalizeH="0" baseline="0" noProof="0" dirty="0" err="1">
                <a:ln>
                  <a:noFill/>
                </a:ln>
                <a:solidFill>
                  <a:prstClr val="black"/>
                </a:solidFill>
                <a:effectLst/>
                <a:uLnTx/>
                <a:uFillTx/>
                <a:latin typeface="Aptos" panose="02110004020202020204"/>
                <a:ea typeface="+mn-ea"/>
                <a:cs typeface="+mn-cs"/>
              </a:rPr>
              <a:t>datamine.purdue.edu</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/apply/</a:t>
            </a:r>
          </a:p>
        </p:txBody>
      </p:sp>
      <p:sp>
        <p:nvSpPr>
          <p:cNvPr id="9" name="Freeform 8">
            <a:extLst>
              <a:ext uri="{FF2B5EF4-FFF2-40B4-BE49-F238E27FC236}">
                <a16:creationId xmlns:a16="http://schemas.microsoft.com/office/drawing/2014/main" id="{DBFDB1C4-0E51-A19D-E448-890EE59F537C}"/>
              </a:ext>
            </a:extLst>
          </p:cNvPr>
          <p:cNvSpPr/>
          <p:nvPr/>
        </p:nvSpPr>
        <p:spPr>
          <a:xfrm>
            <a:off x="8166537" y="725586"/>
            <a:ext cx="3534979" cy="3393580"/>
          </a:xfrm>
          <a:custGeom>
            <a:avLst/>
            <a:gdLst>
              <a:gd name="csX0" fmla="*/ 0 w 4337792"/>
              <a:gd name="csY0" fmla="*/ 0 h 4164280"/>
              <a:gd name="csX1" fmla="*/ 1214582 w 4337792"/>
              <a:gd name="csY1" fmla="*/ 0 h 4164280"/>
              <a:gd name="csX2" fmla="*/ 1388094 w 4337792"/>
              <a:gd name="csY2" fmla="*/ 0 h 4164280"/>
              <a:gd name="csX3" fmla="*/ 1908629 w 4337792"/>
              <a:gd name="csY3" fmla="*/ 0 h 4164280"/>
              <a:gd name="csX4" fmla="*/ 2082140 w 4337792"/>
              <a:gd name="csY4" fmla="*/ 0 h 4164280"/>
              <a:gd name="csX5" fmla="*/ 2949699 w 4337792"/>
              <a:gd name="csY5" fmla="*/ 0 h 4164280"/>
              <a:gd name="csX6" fmla="*/ 3123211 w 4337792"/>
              <a:gd name="csY6" fmla="*/ 0 h 4164280"/>
              <a:gd name="csX7" fmla="*/ 4337793 w 4337792"/>
              <a:gd name="csY7" fmla="*/ 0 h 4164280"/>
              <a:gd name="csX8" fmla="*/ 0 w 4337792"/>
              <a:gd name="csY8" fmla="*/ 173512 h 4164280"/>
              <a:gd name="csX9" fmla="*/ 173512 w 4337792"/>
              <a:gd name="csY9" fmla="*/ 173512 h 4164280"/>
              <a:gd name="csX10" fmla="*/ 1041070 w 4337792"/>
              <a:gd name="csY10" fmla="*/ 173512 h 4164280"/>
              <a:gd name="csX11" fmla="*/ 1214582 w 4337792"/>
              <a:gd name="csY11" fmla="*/ 173512 h 4164280"/>
              <a:gd name="csX12" fmla="*/ 1561605 w 4337792"/>
              <a:gd name="csY12" fmla="*/ 173512 h 4164280"/>
              <a:gd name="csX13" fmla="*/ 1908629 w 4337792"/>
              <a:gd name="csY13" fmla="*/ 173512 h 4164280"/>
              <a:gd name="csX14" fmla="*/ 2429164 w 4337792"/>
              <a:gd name="csY14" fmla="*/ 173512 h 4164280"/>
              <a:gd name="csX15" fmla="*/ 2602676 w 4337792"/>
              <a:gd name="csY15" fmla="*/ 173512 h 4164280"/>
              <a:gd name="csX16" fmla="*/ 3123211 w 4337792"/>
              <a:gd name="csY16" fmla="*/ 173512 h 4164280"/>
              <a:gd name="csX17" fmla="*/ 3296722 w 4337792"/>
              <a:gd name="csY17" fmla="*/ 173512 h 4164280"/>
              <a:gd name="csX18" fmla="*/ 4164281 w 4337792"/>
              <a:gd name="csY18" fmla="*/ 173512 h 4164280"/>
              <a:gd name="csX19" fmla="*/ 4337793 w 4337792"/>
              <a:gd name="csY19" fmla="*/ 173512 h 4164280"/>
              <a:gd name="csX20" fmla="*/ 0 w 4337792"/>
              <a:gd name="csY20" fmla="*/ 347023 h 4164280"/>
              <a:gd name="csX21" fmla="*/ 173512 w 4337792"/>
              <a:gd name="csY21" fmla="*/ 347023 h 4164280"/>
              <a:gd name="csX22" fmla="*/ 347023 w 4337792"/>
              <a:gd name="csY22" fmla="*/ 347023 h 4164280"/>
              <a:gd name="csX23" fmla="*/ 867559 w 4337792"/>
              <a:gd name="csY23" fmla="*/ 347023 h 4164280"/>
              <a:gd name="csX24" fmla="*/ 1041070 w 4337792"/>
              <a:gd name="csY24" fmla="*/ 347023 h 4164280"/>
              <a:gd name="csX25" fmla="*/ 1214582 w 4337792"/>
              <a:gd name="csY25" fmla="*/ 347023 h 4164280"/>
              <a:gd name="csX26" fmla="*/ 2082140 w 4337792"/>
              <a:gd name="csY26" fmla="*/ 347023 h 4164280"/>
              <a:gd name="csX27" fmla="*/ 2255652 w 4337792"/>
              <a:gd name="csY27" fmla="*/ 347023 h 4164280"/>
              <a:gd name="csX28" fmla="*/ 2429164 w 4337792"/>
              <a:gd name="csY28" fmla="*/ 347023 h 4164280"/>
              <a:gd name="csX29" fmla="*/ 2602676 w 4337792"/>
              <a:gd name="csY29" fmla="*/ 347023 h 4164280"/>
              <a:gd name="csX30" fmla="*/ 3123211 w 4337792"/>
              <a:gd name="csY30" fmla="*/ 347023 h 4164280"/>
              <a:gd name="csX31" fmla="*/ 3296722 w 4337792"/>
              <a:gd name="csY31" fmla="*/ 347023 h 4164280"/>
              <a:gd name="csX32" fmla="*/ 3470234 w 4337792"/>
              <a:gd name="csY32" fmla="*/ 347023 h 4164280"/>
              <a:gd name="csX33" fmla="*/ 3990769 w 4337792"/>
              <a:gd name="csY33" fmla="*/ 347023 h 4164280"/>
              <a:gd name="csX34" fmla="*/ 4164281 w 4337792"/>
              <a:gd name="csY34" fmla="*/ 347023 h 4164280"/>
              <a:gd name="csX35" fmla="*/ 4337793 w 4337792"/>
              <a:gd name="csY35" fmla="*/ 347023 h 4164280"/>
              <a:gd name="csX36" fmla="*/ 0 w 4337792"/>
              <a:gd name="csY36" fmla="*/ 520535 h 4164280"/>
              <a:gd name="csX37" fmla="*/ 173512 w 4337792"/>
              <a:gd name="csY37" fmla="*/ 520535 h 4164280"/>
              <a:gd name="csX38" fmla="*/ 347023 w 4337792"/>
              <a:gd name="csY38" fmla="*/ 520535 h 4164280"/>
              <a:gd name="csX39" fmla="*/ 867559 w 4337792"/>
              <a:gd name="csY39" fmla="*/ 520535 h 4164280"/>
              <a:gd name="csX40" fmla="*/ 1041070 w 4337792"/>
              <a:gd name="csY40" fmla="*/ 520535 h 4164280"/>
              <a:gd name="csX41" fmla="*/ 1214582 w 4337792"/>
              <a:gd name="csY41" fmla="*/ 520535 h 4164280"/>
              <a:gd name="csX42" fmla="*/ 1388094 w 4337792"/>
              <a:gd name="csY42" fmla="*/ 520535 h 4164280"/>
              <a:gd name="csX43" fmla="*/ 1561605 w 4337792"/>
              <a:gd name="csY43" fmla="*/ 520535 h 4164280"/>
              <a:gd name="csX44" fmla="*/ 1735117 w 4337792"/>
              <a:gd name="csY44" fmla="*/ 520535 h 4164280"/>
              <a:gd name="csX45" fmla="*/ 1908629 w 4337792"/>
              <a:gd name="csY45" fmla="*/ 520535 h 4164280"/>
              <a:gd name="csX46" fmla="*/ 2082140 w 4337792"/>
              <a:gd name="csY46" fmla="*/ 520535 h 4164280"/>
              <a:gd name="csX47" fmla="*/ 2602676 w 4337792"/>
              <a:gd name="csY47" fmla="*/ 520535 h 4164280"/>
              <a:gd name="csX48" fmla="*/ 2776187 w 4337792"/>
              <a:gd name="csY48" fmla="*/ 520535 h 4164280"/>
              <a:gd name="csX49" fmla="*/ 2949699 w 4337792"/>
              <a:gd name="csY49" fmla="*/ 520535 h 4164280"/>
              <a:gd name="csX50" fmla="*/ 3123211 w 4337792"/>
              <a:gd name="csY50" fmla="*/ 520535 h 4164280"/>
              <a:gd name="csX51" fmla="*/ 3296722 w 4337792"/>
              <a:gd name="csY51" fmla="*/ 520535 h 4164280"/>
              <a:gd name="csX52" fmla="*/ 3470234 w 4337792"/>
              <a:gd name="csY52" fmla="*/ 520535 h 4164280"/>
              <a:gd name="csX53" fmla="*/ 3990769 w 4337792"/>
              <a:gd name="csY53" fmla="*/ 520535 h 4164280"/>
              <a:gd name="csX54" fmla="*/ 4164281 w 4337792"/>
              <a:gd name="csY54" fmla="*/ 520535 h 4164280"/>
              <a:gd name="csX55" fmla="*/ 4337793 w 4337792"/>
              <a:gd name="csY55" fmla="*/ 520535 h 4164280"/>
              <a:gd name="csX56" fmla="*/ 0 w 4337792"/>
              <a:gd name="csY56" fmla="*/ 694047 h 4164280"/>
              <a:gd name="csX57" fmla="*/ 173512 w 4337792"/>
              <a:gd name="csY57" fmla="*/ 694047 h 4164280"/>
              <a:gd name="csX58" fmla="*/ 347023 w 4337792"/>
              <a:gd name="csY58" fmla="*/ 694047 h 4164280"/>
              <a:gd name="csX59" fmla="*/ 867559 w 4337792"/>
              <a:gd name="csY59" fmla="*/ 694047 h 4164280"/>
              <a:gd name="csX60" fmla="*/ 1041070 w 4337792"/>
              <a:gd name="csY60" fmla="*/ 694047 h 4164280"/>
              <a:gd name="csX61" fmla="*/ 1214582 w 4337792"/>
              <a:gd name="csY61" fmla="*/ 694047 h 4164280"/>
              <a:gd name="csX62" fmla="*/ 1388094 w 4337792"/>
              <a:gd name="csY62" fmla="*/ 694047 h 4164280"/>
              <a:gd name="csX63" fmla="*/ 1561605 w 4337792"/>
              <a:gd name="csY63" fmla="*/ 694047 h 4164280"/>
              <a:gd name="csX64" fmla="*/ 1735117 w 4337792"/>
              <a:gd name="csY64" fmla="*/ 694047 h 4164280"/>
              <a:gd name="csX65" fmla="*/ 2255652 w 4337792"/>
              <a:gd name="csY65" fmla="*/ 694047 h 4164280"/>
              <a:gd name="csX66" fmla="*/ 2429164 w 4337792"/>
              <a:gd name="csY66" fmla="*/ 694047 h 4164280"/>
              <a:gd name="csX67" fmla="*/ 2776187 w 4337792"/>
              <a:gd name="csY67" fmla="*/ 694047 h 4164280"/>
              <a:gd name="csX68" fmla="*/ 3123211 w 4337792"/>
              <a:gd name="csY68" fmla="*/ 694047 h 4164280"/>
              <a:gd name="csX69" fmla="*/ 3296722 w 4337792"/>
              <a:gd name="csY69" fmla="*/ 694047 h 4164280"/>
              <a:gd name="csX70" fmla="*/ 3470234 w 4337792"/>
              <a:gd name="csY70" fmla="*/ 694047 h 4164280"/>
              <a:gd name="csX71" fmla="*/ 3990769 w 4337792"/>
              <a:gd name="csY71" fmla="*/ 694047 h 4164280"/>
              <a:gd name="csX72" fmla="*/ 4164281 w 4337792"/>
              <a:gd name="csY72" fmla="*/ 694047 h 4164280"/>
              <a:gd name="csX73" fmla="*/ 4337793 w 4337792"/>
              <a:gd name="csY73" fmla="*/ 694047 h 4164280"/>
              <a:gd name="csX74" fmla="*/ 0 w 4337792"/>
              <a:gd name="csY74" fmla="*/ 867559 h 4164280"/>
              <a:gd name="csX75" fmla="*/ 173512 w 4337792"/>
              <a:gd name="csY75" fmla="*/ 867559 h 4164280"/>
              <a:gd name="csX76" fmla="*/ 1041070 w 4337792"/>
              <a:gd name="csY76" fmla="*/ 867559 h 4164280"/>
              <a:gd name="csX77" fmla="*/ 1214582 w 4337792"/>
              <a:gd name="csY77" fmla="*/ 867559 h 4164280"/>
              <a:gd name="csX78" fmla="*/ 1388094 w 4337792"/>
              <a:gd name="csY78" fmla="*/ 867559 h 4164280"/>
              <a:gd name="csX79" fmla="*/ 1735117 w 4337792"/>
              <a:gd name="csY79" fmla="*/ 867559 h 4164280"/>
              <a:gd name="csX80" fmla="*/ 2082140 w 4337792"/>
              <a:gd name="csY80" fmla="*/ 867559 h 4164280"/>
              <a:gd name="csX81" fmla="*/ 2255652 w 4337792"/>
              <a:gd name="csY81" fmla="*/ 867559 h 4164280"/>
              <a:gd name="csX82" fmla="*/ 2776187 w 4337792"/>
              <a:gd name="csY82" fmla="*/ 867559 h 4164280"/>
              <a:gd name="csX83" fmla="*/ 2949699 w 4337792"/>
              <a:gd name="csY83" fmla="*/ 867559 h 4164280"/>
              <a:gd name="csX84" fmla="*/ 3123211 w 4337792"/>
              <a:gd name="csY84" fmla="*/ 867559 h 4164280"/>
              <a:gd name="csX85" fmla="*/ 3296722 w 4337792"/>
              <a:gd name="csY85" fmla="*/ 867559 h 4164280"/>
              <a:gd name="csX86" fmla="*/ 4164281 w 4337792"/>
              <a:gd name="csY86" fmla="*/ 867559 h 4164280"/>
              <a:gd name="csX87" fmla="*/ 4337793 w 4337792"/>
              <a:gd name="csY87" fmla="*/ 867559 h 4164280"/>
              <a:gd name="csX88" fmla="*/ 0 w 4337792"/>
              <a:gd name="csY88" fmla="*/ 1041070 h 4164280"/>
              <a:gd name="csX89" fmla="*/ 1214582 w 4337792"/>
              <a:gd name="csY89" fmla="*/ 1041070 h 4164280"/>
              <a:gd name="csX90" fmla="*/ 1388094 w 4337792"/>
              <a:gd name="csY90" fmla="*/ 1041070 h 4164280"/>
              <a:gd name="csX91" fmla="*/ 1561605 w 4337792"/>
              <a:gd name="csY91" fmla="*/ 1041070 h 4164280"/>
              <a:gd name="csX92" fmla="*/ 1735117 w 4337792"/>
              <a:gd name="csY92" fmla="*/ 1041070 h 4164280"/>
              <a:gd name="csX93" fmla="*/ 1908629 w 4337792"/>
              <a:gd name="csY93" fmla="*/ 1041070 h 4164280"/>
              <a:gd name="csX94" fmla="*/ 2082140 w 4337792"/>
              <a:gd name="csY94" fmla="*/ 1041070 h 4164280"/>
              <a:gd name="csX95" fmla="*/ 2255652 w 4337792"/>
              <a:gd name="csY95" fmla="*/ 1041070 h 4164280"/>
              <a:gd name="csX96" fmla="*/ 2429164 w 4337792"/>
              <a:gd name="csY96" fmla="*/ 1041070 h 4164280"/>
              <a:gd name="csX97" fmla="*/ 2602676 w 4337792"/>
              <a:gd name="csY97" fmla="*/ 1041070 h 4164280"/>
              <a:gd name="csX98" fmla="*/ 2776187 w 4337792"/>
              <a:gd name="csY98" fmla="*/ 1041070 h 4164280"/>
              <a:gd name="csX99" fmla="*/ 2949699 w 4337792"/>
              <a:gd name="csY99" fmla="*/ 1041070 h 4164280"/>
              <a:gd name="csX100" fmla="*/ 3123211 w 4337792"/>
              <a:gd name="csY100" fmla="*/ 1041070 h 4164280"/>
              <a:gd name="csX101" fmla="*/ 4337793 w 4337792"/>
              <a:gd name="csY101" fmla="*/ 1041070 h 4164280"/>
              <a:gd name="csX102" fmla="*/ 1388094 w 4337792"/>
              <a:gd name="csY102" fmla="*/ 1214582 h 4164280"/>
              <a:gd name="csX103" fmla="*/ 2082140 w 4337792"/>
              <a:gd name="csY103" fmla="*/ 1214582 h 4164280"/>
              <a:gd name="csX104" fmla="*/ 2429164 w 4337792"/>
              <a:gd name="csY104" fmla="*/ 1214582 h 4164280"/>
              <a:gd name="csX105" fmla="*/ 2602676 w 4337792"/>
              <a:gd name="csY105" fmla="*/ 1214582 h 4164280"/>
              <a:gd name="csX106" fmla="*/ 0 w 4337792"/>
              <a:gd name="csY106" fmla="*/ 1388094 h 4164280"/>
              <a:gd name="csX107" fmla="*/ 173512 w 4337792"/>
              <a:gd name="csY107" fmla="*/ 1388094 h 4164280"/>
              <a:gd name="csX108" fmla="*/ 694047 w 4337792"/>
              <a:gd name="csY108" fmla="*/ 1388094 h 4164280"/>
              <a:gd name="csX109" fmla="*/ 867559 w 4337792"/>
              <a:gd name="csY109" fmla="*/ 1388094 h 4164280"/>
              <a:gd name="csX110" fmla="*/ 1041070 w 4337792"/>
              <a:gd name="csY110" fmla="*/ 1388094 h 4164280"/>
              <a:gd name="csX111" fmla="*/ 1735117 w 4337792"/>
              <a:gd name="csY111" fmla="*/ 1388094 h 4164280"/>
              <a:gd name="csX112" fmla="*/ 2949699 w 4337792"/>
              <a:gd name="csY112" fmla="*/ 1388094 h 4164280"/>
              <a:gd name="csX113" fmla="*/ 3817257 w 4337792"/>
              <a:gd name="csY113" fmla="*/ 1388094 h 4164280"/>
              <a:gd name="csX114" fmla="*/ 4164281 w 4337792"/>
              <a:gd name="csY114" fmla="*/ 1388094 h 4164280"/>
              <a:gd name="csX115" fmla="*/ 4337793 w 4337792"/>
              <a:gd name="csY115" fmla="*/ 1388094 h 4164280"/>
              <a:gd name="csX116" fmla="*/ 173512 w 4337792"/>
              <a:gd name="csY116" fmla="*/ 1561605 h 4164280"/>
              <a:gd name="csX117" fmla="*/ 347023 w 4337792"/>
              <a:gd name="csY117" fmla="*/ 1561605 h 4164280"/>
              <a:gd name="csX118" fmla="*/ 520535 w 4337792"/>
              <a:gd name="csY118" fmla="*/ 1561605 h 4164280"/>
              <a:gd name="csX119" fmla="*/ 867559 w 4337792"/>
              <a:gd name="csY119" fmla="*/ 1561605 h 4164280"/>
              <a:gd name="csX120" fmla="*/ 1388094 w 4337792"/>
              <a:gd name="csY120" fmla="*/ 1561605 h 4164280"/>
              <a:gd name="csX121" fmla="*/ 1908629 w 4337792"/>
              <a:gd name="csY121" fmla="*/ 1561605 h 4164280"/>
              <a:gd name="csX122" fmla="*/ 2082140 w 4337792"/>
              <a:gd name="csY122" fmla="*/ 1561605 h 4164280"/>
              <a:gd name="csX123" fmla="*/ 2255652 w 4337792"/>
              <a:gd name="csY123" fmla="*/ 1561605 h 4164280"/>
              <a:gd name="csX124" fmla="*/ 2429164 w 4337792"/>
              <a:gd name="csY124" fmla="*/ 1561605 h 4164280"/>
              <a:gd name="csX125" fmla="*/ 3123211 w 4337792"/>
              <a:gd name="csY125" fmla="*/ 1561605 h 4164280"/>
              <a:gd name="csX126" fmla="*/ 3470234 w 4337792"/>
              <a:gd name="csY126" fmla="*/ 1561605 h 4164280"/>
              <a:gd name="csX127" fmla="*/ 3817257 w 4337792"/>
              <a:gd name="csY127" fmla="*/ 1561605 h 4164280"/>
              <a:gd name="csX128" fmla="*/ 3990769 w 4337792"/>
              <a:gd name="csY128" fmla="*/ 1561605 h 4164280"/>
              <a:gd name="csX129" fmla="*/ 4164281 w 4337792"/>
              <a:gd name="csY129" fmla="*/ 1561605 h 4164280"/>
              <a:gd name="csX130" fmla="*/ 0 w 4337792"/>
              <a:gd name="csY130" fmla="*/ 1735117 h 4164280"/>
              <a:gd name="csX131" fmla="*/ 1561605 w 4337792"/>
              <a:gd name="csY131" fmla="*/ 1735117 h 4164280"/>
              <a:gd name="csX132" fmla="*/ 1735117 w 4337792"/>
              <a:gd name="csY132" fmla="*/ 1735117 h 4164280"/>
              <a:gd name="csX133" fmla="*/ 2082140 w 4337792"/>
              <a:gd name="csY133" fmla="*/ 1735117 h 4164280"/>
              <a:gd name="csX134" fmla="*/ 2429164 w 4337792"/>
              <a:gd name="csY134" fmla="*/ 1735117 h 4164280"/>
              <a:gd name="csX135" fmla="*/ 2949699 w 4337792"/>
              <a:gd name="csY135" fmla="*/ 1735117 h 4164280"/>
              <a:gd name="csX136" fmla="*/ 3296722 w 4337792"/>
              <a:gd name="csY136" fmla="*/ 1735117 h 4164280"/>
              <a:gd name="csX137" fmla="*/ 3990769 w 4337792"/>
              <a:gd name="csY137" fmla="*/ 1735117 h 4164280"/>
              <a:gd name="csX138" fmla="*/ 0 w 4337792"/>
              <a:gd name="csY138" fmla="*/ 1908629 h 4164280"/>
              <a:gd name="csX139" fmla="*/ 173512 w 4337792"/>
              <a:gd name="csY139" fmla="*/ 1908629 h 4164280"/>
              <a:gd name="csX140" fmla="*/ 347023 w 4337792"/>
              <a:gd name="csY140" fmla="*/ 1908629 h 4164280"/>
              <a:gd name="csX141" fmla="*/ 520535 w 4337792"/>
              <a:gd name="csY141" fmla="*/ 1908629 h 4164280"/>
              <a:gd name="csX142" fmla="*/ 694047 w 4337792"/>
              <a:gd name="csY142" fmla="*/ 1908629 h 4164280"/>
              <a:gd name="csX143" fmla="*/ 1041070 w 4337792"/>
              <a:gd name="csY143" fmla="*/ 1908629 h 4164280"/>
              <a:gd name="csX144" fmla="*/ 1388094 w 4337792"/>
              <a:gd name="csY144" fmla="*/ 1908629 h 4164280"/>
              <a:gd name="csX145" fmla="*/ 1561605 w 4337792"/>
              <a:gd name="csY145" fmla="*/ 1908629 h 4164280"/>
              <a:gd name="csX146" fmla="*/ 1735117 w 4337792"/>
              <a:gd name="csY146" fmla="*/ 1908629 h 4164280"/>
              <a:gd name="csX147" fmla="*/ 1908629 w 4337792"/>
              <a:gd name="csY147" fmla="*/ 1908629 h 4164280"/>
              <a:gd name="csX148" fmla="*/ 2429164 w 4337792"/>
              <a:gd name="csY148" fmla="*/ 1908629 h 4164280"/>
              <a:gd name="csX149" fmla="*/ 2602676 w 4337792"/>
              <a:gd name="csY149" fmla="*/ 1908629 h 4164280"/>
              <a:gd name="csX150" fmla="*/ 3123211 w 4337792"/>
              <a:gd name="csY150" fmla="*/ 1908629 h 4164280"/>
              <a:gd name="csX151" fmla="*/ 3470234 w 4337792"/>
              <a:gd name="csY151" fmla="*/ 1908629 h 4164280"/>
              <a:gd name="csX152" fmla="*/ 3817257 w 4337792"/>
              <a:gd name="csY152" fmla="*/ 1908629 h 4164280"/>
              <a:gd name="csX153" fmla="*/ 4164281 w 4337792"/>
              <a:gd name="csY153" fmla="*/ 1908629 h 4164280"/>
              <a:gd name="csX154" fmla="*/ 867559 w 4337792"/>
              <a:gd name="csY154" fmla="*/ 2082140 h 4164280"/>
              <a:gd name="csX155" fmla="*/ 1388094 w 4337792"/>
              <a:gd name="csY155" fmla="*/ 2082140 h 4164280"/>
              <a:gd name="csX156" fmla="*/ 1561605 w 4337792"/>
              <a:gd name="csY156" fmla="*/ 2082140 h 4164280"/>
              <a:gd name="csX157" fmla="*/ 1735117 w 4337792"/>
              <a:gd name="csY157" fmla="*/ 2082140 h 4164280"/>
              <a:gd name="csX158" fmla="*/ 2255652 w 4337792"/>
              <a:gd name="csY158" fmla="*/ 2082140 h 4164280"/>
              <a:gd name="csX159" fmla="*/ 2776187 w 4337792"/>
              <a:gd name="csY159" fmla="*/ 2082140 h 4164280"/>
              <a:gd name="csX160" fmla="*/ 2949699 w 4337792"/>
              <a:gd name="csY160" fmla="*/ 2082140 h 4164280"/>
              <a:gd name="csX161" fmla="*/ 3296722 w 4337792"/>
              <a:gd name="csY161" fmla="*/ 2082140 h 4164280"/>
              <a:gd name="csX162" fmla="*/ 3643746 w 4337792"/>
              <a:gd name="csY162" fmla="*/ 2082140 h 4164280"/>
              <a:gd name="csX163" fmla="*/ 4337793 w 4337792"/>
              <a:gd name="csY163" fmla="*/ 2082140 h 4164280"/>
              <a:gd name="csX164" fmla="*/ 0 w 4337792"/>
              <a:gd name="csY164" fmla="*/ 2255652 h 4164280"/>
              <a:gd name="csX165" fmla="*/ 867559 w 4337792"/>
              <a:gd name="csY165" fmla="*/ 2255652 h 4164280"/>
              <a:gd name="csX166" fmla="*/ 1214582 w 4337792"/>
              <a:gd name="csY166" fmla="*/ 2255652 h 4164280"/>
              <a:gd name="csX167" fmla="*/ 1388094 w 4337792"/>
              <a:gd name="csY167" fmla="*/ 2255652 h 4164280"/>
              <a:gd name="csX168" fmla="*/ 1561605 w 4337792"/>
              <a:gd name="csY168" fmla="*/ 2255652 h 4164280"/>
              <a:gd name="csX169" fmla="*/ 1908629 w 4337792"/>
              <a:gd name="csY169" fmla="*/ 2255652 h 4164280"/>
              <a:gd name="csX170" fmla="*/ 2082140 w 4337792"/>
              <a:gd name="csY170" fmla="*/ 2255652 h 4164280"/>
              <a:gd name="csX171" fmla="*/ 2255652 w 4337792"/>
              <a:gd name="csY171" fmla="*/ 2255652 h 4164280"/>
              <a:gd name="csX172" fmla="*/ 2429164 w 4337792"/>
              <a:gd name="csY172" fmla="*/ 2255652 h 4164280"/>
              <a:gd name="csX173" fmla="*/ 3123211 w 4337792"/>
              <a:gd name="csY173" fmla="*/ 2255652 h 4164280"/>
              <a:gd name="csX174" fmla="*/ 3470234 w 4337792"/>
              <a:gd name="csY174" fmla="*/ 2255652 h 4164280"/>
              <a:gd name="csX175" fmla="*/ 3643746 w 4337792"/>
              <a:gd name="csY175" fmla="*/ 2255652 h 4164280"/>
              <a:gd name="csX176" fmla="*/ 3990769 w 4337792"/>
              <a:gd name="csY176" fmla="*/ 2255652 h 4164280"/>
              <a:gd name="csX177" fmla="*/ 4164281 w 4337792"/>
              <a:gd name="csY177" fmla="*/ 2255652 h 4164280"/>
              <a:gd name="csX178" fmla="*/ 694047 w 4337792"/>
              <a:gd name="csY178" fmla="*/ 2429164 h 4164280"/>
              <a:gd name="csX179" fmla="*/ 1214582 w 4337792"/>
              <a:gd name="csY179" fmla="*/ 2429164 h 4164280"/>
              <a:gd name="csX180" fmla="*/ 1388094 w 4337792"/>
              <a:gd name="csY180" fmla="*/ 2429164 h 4164280"/>
              <a:gd name="csX181" fmla="*/ 1561605 w 4337792"/>
              <a:gd name="csY181" fmla="*/ 2429164 h 4164280"/>
              <a:gd name="csX182" fmla="*/ 1735117 w 4337792"/>
              <a:gd name="csY182" fmla="*/ 2429164 h 4164280"/>
              <a:gd name="csX183" fmla="*/ 2776187 w 4337792"/>
              <a:gd name="csY183" fmla="*/ 2429164 h 4164280"/>
              <a:gd name="csX184" fmla="*/ 3296722 w 4337792"/>
              <a:gd name="csY184" fmla="*/ 2429164 h 4164280"/>
              <a:gd name="csX185" fmla="*/ 3990769 w 4337792"/>
              <a:gd name="csY185" fmla="*/ 2429164 h 4164280"/>
              <a:gd name="csX186" fmla="*/ 347023 w 4337792"/>
              <a:gd name="csY186" fmla="*/ 2602676 h 4164280"/>
              <a:gd name="csX187" fmla="*/ 867559 w 4337792"/>
              <a:gd name="csY187" fmla="*/ 2602676 h 4164280"/>
              <a:gd name="csX188" fmla="*/ 1735117 w 4337792"/>
              <a:gd name="csY188" fmla="*/ 2602676 h 4164280"/>
              <a:gd name="csX189" fmla="*/ 2082140 w 4337792"/>
              <a:gd name="csY189" fmla="*/ 2602676 h 4164280"/>
              <a:gd name="csX190" fmla="*/ 2255652 w 4337792"/>
              <a:gd name="csY190" fmla="*/ 2602676 h 4164280"/>
              <a:gd name="csX191" fmla="*/ 2429164 w 4337792"/>
              <a:gd name="csY191" fmla="*/ 2602676 h 4164280"/>
              <a:gd name="csX192" fmla="*/ 2602676 w 4337792"/>
              <a:gd name="csY192" fmla="*/ 2602676 h 4164280"/>
              <a:gd name="csX193" fmla="*/ 2949699 w 4337792"/>
              <a:gd name="csY193" fmla="*/ 2602676 h 4164280"/>
              <a:gd name="csX194" fmla="*/ 3123211 w 4337792"/>
              <a:gd name="csY194" fmla="*/ 2602676 h 4164280"/>
              <a:gd name="csX195" fmla="*/ 3643746 w 4337792"/>
              <a:gd name="csY195" fmla="*/ 2602676 h 4164280"/>
              <a:gd name="csX196" fmla="*/ 3817257 w 4337792"/>
              <a:gd name="csY196" fmla="*/ 2602676 h 4164280"/>
              <a:gd name="csX197" fmla="*/ 4164281 w 4337792"/>
              <a:gd name="csY197" fmla="*/ 2602676 h 4164280"/>
              <a:gd name="csX198" fmla="*/ 0 w 4337792"/>
              <a:gd name="csY198" fmla="*/ 2776187 h 4164280"/>
              <a:gd name="csX199" fmla="*/ 694047 w 4337792"/>
              <a:gd name="csY199" fmla="*/ 2776187 h 4164280"/>
              <a:gd name="csX200" fmla="*/ 1041070 w 4337792"/>
              <a:gd name="csY200" fmla="*/ 2776187 h 4164280"/>
              <a:gd name="csX201" fmla="*/ 1214582 w 4337792"/>
              <a:gd name="csY201" fmla="*/ 2776187 h 4164280"/>
              <a:gd name="csX202" fmla="*/ 1388094 w 4337792"/>
              <a:gd name="csY202" fmla="*/ 2776187 h 4164280"/>
              <a:gd name="csX203" fmla="*/ 1908629 w 4337792"/>
              <a:gd name="csY203" fmla="*/ 2776187 h 4164280"/>
              <a:gd name="csX204" fmla="*/ 2082140 w 4337792"/>
              <a:gd name="csY204" fmla="*/ 2776187 h 4164280"/>
              <a:gd name="csX205" fmla="*/ 2429164 w 4337792"/>
              <a:gd name="csY205" fmla="*/ 2776187 h 4164280"/>
              <a:gd name="csX206" fmla="*/ 2602676 w 4337792"/>
              <a:gd name="csY206" fmla="*/ 2776187 h 4164280"/>
              <a:gd name="csX207" fmla="*/ 3990769 w 4337792"/>
              <a:gd name="csY207" fmla="*/ 2776187 h 4164280"/>
              <a:gd name="csX208" fmla="*/ 1388094 w 4337792"/>
              <a:gd name="csY208" fmla="*/ 2949699 h 4164280"/>
              <a:gd name="csX209" fmla="*/ 1561605 w 4337792"/>
              <a:gd name="csY209" fmla="*/ 2949699 h 4164280"/>
              <a:gd name="csX210" fmla="*/ 1735117 w 4337792"/>
              <a:gd name="csY210" fmla="*/ 2949699 h 4164280"/>
              <a:gd name="csX211" fmla="*/ 1908629 w 4337792"/>
              <a:gd name="csY211" fmla="*/ 2949699 h 4164280"/>
              <a:gd name="csX212" fmla="*/ 2255652 w 4337792"/>
              <a:gd name="csY212" fmla="*/ 2949699 h 4164280"/>
              <a:gd name="csX213" fmla="*/ 2602676 w 4337792"/>
              <a:gd name="csY213" fmla="*/ 2949699 h 4164280"/>
              <a:gd name="csX214" fmla="*/ 2776187 w 4337792"/>
              <a:gd name="csY214" fmla="*/ 2949699 h 4164280"/>
              <a:gd name="csX215" fmla="*/ 2949699 w 4337792"/>
              <a:gd name="csY215" fmla="*/ 2949699 h 4164280"/>
              <a:gd name="csX216" fmla="*/ 3470234 w 4337792"/>
              <a:gd name="csY216" fmla="*/ 2949699 h 4164280"/>
              <a:gd name="csX217" fmla="*/ 3643746 w 4337792"/>
              <a:gd name="csY217" fmla="*/ 2949699 h 4164280"/>
              <a:gd name="csX218" fmla="*/ 0 w 4337792"/>
              <a:gd name="csY218" fmla="*/ 3123211 h 4164280"/>
              <a:gd name="csX219" fmla="*/ 1214582 w 4337792"/>
              <a:gd name="csY219" fmla="*/ 3123211 h 4164280"/>
              <a:gd name="csX220" fmla="*/ 1388094 w 4337792"/>
              <a:gd name="csY220" fmla="*/ 3123211 h 4164280"/>
              <a:gd name="csX221" fmla="*/ 1735117 w 4337792"/>
              <a:gd name="csY221" fmla="*/ 3123211 h 4164280"/>
              <a:gd name="csX222" fmla="*/ 2776187 w 4337792"/>
              <a:gd name="csY222" fmla="*/ 3123211 h 4164280"/>
              <a:gd name="csX223" fmla="*/ 2949699 w 4337792"/>
              <a:gd name="csY223" fmla="*/ 3123211 h 4164280"/>
              <a:gd name="csX224" fmla="*/ 3123211 w 4337792"/>
              <a:gd name="csY224" fmla="*/ 3123211 h 4164280"/>
              <a:gd name="csX225" fmla="*/ 3296722 w 4337792"/>
              <a:gd name="csY225" fmla="*/ 3123211 h 4164280"/>
              <a:gd name="csX226" fmla="*/ 3470234 w 4337792"/>
              <a:gd name="csY226" fmla="*/ 3123211 h 4164280"/>
              <a:gd name="csX227" fmla="*/ 3643746 w 4337792"/>
              <a:gd name="csY227" fmla="*/ 3123211 h 4164280"/>
              <a:gd name="csX228" fmla="*/ 0 w 4337792"/>
              <a:gd name="csY228" fmla="*/ 3296722 h 4164280"/>
              <a:gd name="csX229" fmla="*/ 173512 w 4337792"/>
              <a:gd name="csY229" fmla="*/ 3296722 h 4164280"/>
              <a:gd name="csX230" fmla="*/ 1041070 w 4337792"/>
              <a:gd name="csY230" fmla="*/ 3296722 h 4164280"/>
              <a:gd name="csX231" fmla="*/ 1214582 w 4337792"/>
              <a:gd name="csY231" fmla="*/ 3296722 h 4164280"/>
              <a:gd name="csX232" fmla="*/ 1561605 w 4337792"/>
              <a:gd name="csY232" fmla="*/ 3296722 h 4164280"/>
              <a:gd name="csX233" fmla="*/ 1908629 w 4337792"/>
              <a:gd name="csY233" fmla="*/ 3296722 h 4164280"/>
              <a:gd name="csX234" fmla="*/ 2082140 w 4337792"/>
              <a:gd name="csY234" fmla="*/ 3296722 h 4164280"/>
              <a:gd name="csX235" fmla="*/ 2255652 w 4337792"/>
              <a:gd name="csY235" fmla="*/ 3296722 h 4164280"/>
              <a:gd name="csX236" fmla="*/ 2429164 w 4337792"/>
              <a:gd name="csY236" fmla="*/ 3296722 h 4164280"/>
              <a:gd name="csX237" fmla="*/ 2602676 w 4337792"/>
              <a:gd name="csY237" fmla="*/ 3296722 h 4164280"/>
              <a:gd name="csX238" fmla="*/ 2776187 w 4337792"/>
              <a:gd name="csY238" fmla="*/ 3296722 h 4164280"/>
              <a:gd name="csX239" fmla="*/ 2949699 w 4337792"/>
              <a:gd name="csY239" fmla="*/ 3296722 h 4164280"/>
              <a:gd name="csX240" fmla="*/ 3470234 w 4337792"/>
              <a:gd name="csY240" fmla="*/ 3296722 h 4164280"/>
              <a:gd name="csX241" fmla="*/ 4164281 w 4337792"/>
              <a:gd name="csY241" fmla="*/ 3296722 h 4164280"/>
              <a:gd name="csX242" fmla="*/ 0 w 4337792"/>
              <a:gd name="csY242" fmla="*/ 3470234 h 4164280"/>
              <a:gd name="csX243" fmla="*/ 173512 w 4337792"/>
              <a:gd name="csY243" fmla="*/ 3470234 h 4164280"/>
              <a:gd name="csX244" fmla="*/ 347023 w 4337792"/>
              <a:gd name="csY244" fmla="*/ 3470234 h 4164280"/>
              <a:gd name="csX245" fmla="*/ 867559 w 4337792"/>
              <a:gd name="csY245" fmla="*/ 3470234 h 4164280"/>
              <a:gd name="csX246" fmla="*/ 1041070 w 4337792"/>
              <a:gd name="csY246" fmla="*/ 3470234 h 4164280"/>
              <a:gd name="csX247" fmla="*/ 1214582 w 4337792"/>
              <a:gd name="csY247" fmla="*/ 3470234 h 4164280"/>
              <a:gd name="csX248" fmla="*/ 1388094 w 4337792"/>
              <a:gd name="csY248" fmla="*/ 3470234 h 4164280"/>
              <a:gd name="csX249" fmla="*/ 1561605 w 4337792"/>
              <a:gd name="csY249" fmla="*/ 3470234 h 4164280"/>
              <a:gd name="csX250" fmla="*/ 1908629 w 4337792"/>
              <a:gd name="csY250" fmla="*/ 3470234 h 4164280"/>
              <a:gd name="csX251" fmla="*/ 2082140 w 4337792"/>
              <a:gd name="csY251" fmla="*/ 3470234 h 4164280"/>
              <a:gd name="csX252" fmla="*/ 2255652 w 4337792"/>
              <a:gd name="csY252" fmla="*/ 3470234 h 4164280"/>
              <a:gd name="csX253" fmla="*/ 2602676 w 4337792"/>
              <a:gd name="csY253" fmla="*/ 3470234 h 4164280"/>
              <a:gd name="csX254" fmla="*/ 2776187 w 4337792"/>
              <a:gd name="csY254" fmla="*/ 3470234 h 4164280"/>
              <a:gd name="csX255" fmla="*/ 4337793 w 4337792"/>
              <a:gd name="csY255" fmla="*/ 3470234 h 4164280"/>
              <a:gd name="csX256" fmla="*/ 0 w 4337792"/>
              <a:gd name="csY256" fmla="*/ 3643746 h 4164280"/>
              <a:gd name="csX257" fmla="*/ 173512 w 4337792"/>
              <a:gd name="csY257" fmla="*/ 3643746 h 4164280"/>
              <a:gd name="csX258" fmla="*/ 347023 w 4337792"/>
              <a:gd name="csY258" fmla="*/ 3643746 h 4164280"/>
              <a:gd name="csX259" fmla="*/ 867559 w 4337792"/>
              <a:gd name="csY259" fmla="*/ 3643746 h 4164280"/>
              <a:gd name="csX260" fmla="*/ 1041070 w 4337792"/>
              <a:gd name="csY260" fmla="*/ 3643746 h 4164280"/>
              <a:gd name="csX261" fmla="*/ 1214582 w 4337792"/>
              <a:gd name="csY261" fmla="*/ 3643746 h 4164280"/>
              <a:gd name="csX262" fmla="*/ 1735117 w 4337792"/>
              <a:gd name="csY262" fmla="*/ 3643746 h 4164280"/>
              <a:gd name="csX263" fmla="*/ 1908629 w 4337792"/>
              <a:gd name="csY263" fmla="*/ 3643746 h 4164280"/>
              <a:gd name="csX264" fmla="*/ 2082140 w 4337792"/>
              <a:gd name="csY264" fmla="*/ 3643746 h 4164280"/>
              <a:gd name="csX265" fmla="*/ 2255652 w 4337792"/>
              <a:gd name="csY265" fmla="*/ 3643746 h 4164280"/>
              <a:gd name="csX266" fmla="*/ 2776187 w 4337792"/>
              <a:gd name="csY266" fmla="*/ 3643746 h 4164280"/>
              <a:gd name="csX267" fmla="*/ 2949699 w 4337792"/>
              <a:gd name="csY267" fmla="*/ 3643746 h 4164280"/>
              <a:gd name="csX268" fmla="*/ 3123211 w 4337792"/>
              <a:gd name="csY268" fmla="*/ 3643746 h 4164280"/>
              <a:gd name="csX269" fmla="*/ 3470234 w 4337792"/>
              <a:gd name="csY269" fmla="*/ 3643746 h 4164280"/>
              <a:gd name="csX270" fmla="*/ 3817257 w 4337792"/>
              <a:gd name="csY270" fmla="*/ 3643746 h 4164280"/>
              <a:gd name="csX271" fmla="*/ 4337793 w 4337792"/>
              <a:gd name="csY271" fmla="*/ 3643746 h 4164280"/>
              <a:gd name="csX272" fmla="*/ 0 w 4337792"/>
              <a:gd name="csY272" fmla="*/ 3817257 h 4164280"/>
              <a:gd name="csX273" fmla="*/ 173512 w 4337792"/>
              <a:gd name="csY273" fmla="*/ 3817257 h 4164280"/>
              <a:gd name="csX274" fmla="*/ 347023 w 4337792"/>
              <a:gd name="csY274" fmla="*/ 3817257 h 4164280"/>
              <a:gd name="csX275" fmla="*/ 867559 w 4337792"/>
              <a:gd name="csY275" fmla="*/ 3817257 h 4164280"/>
              <a:gd name="csX276" fmla="*/ 1041070 w 4337792"/>
              <a:gd name="csY276" fmla="*/ 3817257 h 4164280"/>
              <a:gd name="csX277" fmla="*/ 1214582 w 4337792"/>
              <a:gd name="csY277" fmla="*/ 3817257 h 4164280"/>
              <a:gd name="csX278" fmla="*/ 1561605 w 4337792"/>
              <a:gd name="csY278" fmla="*/ 3817257 h 4164280"/>
              <a:gd name="csX279" fmla="*/ 3296722 w 4337792"/>
              <a:gd name="csY279" fmla="*/ 3817257 h 4164280"/>
              <a:gd name="csX280" fmla="*/ 3643746 w 4337792"/>
              <a:gd name="csY280" fmla="*/ 3817257 h 4164280"/>
              <a:gd name="csX281" fmla="*/ 3817257 w 4337792"/>
              <a:gd name="csY281" fmla="*/ 3817257 h 4164280"/>
              <a:gd name="csX282" fmla="*/ 3990769 w 4337792"/>
              <a:gd name="csY282" fmla="*/ 3817257 h 4164280"/>
              <a:gd name="csX283" fmla="*/ 4164281 w 4337792"/>
              <a:gd name="csY283" fmla="*/ 3817257 h 4164280"/>
              <a:gd name="csX284" fmla="*/ 0 w 4337792"/>
              <a:gd name="csY284" fmla="*/ 3990769 h 4164280"/>
              <a:gd name="csX285" fmla="*/ 173512 w 4337792"/>
              <a:gd name="csY285" fmla="*/ 3990769 h 4164280"/>
              <a:gd name="csX286" fmla="*/ 1041070 w 4337792"/>
              <a:gd name="csY286" fmla="*/ 3990769 h 4164280"/>
              <a:gd name="csX287" fmla="*/ 1214582 w 4337792"/>
              <a:gd name="csY287" fmla="*/ 3990769 h 4164280"/>
              <a:gd name="csX288" fmla="*/ 1735117 w 4337792"/>
              <a:gd name="csY288" fmla="*/ 3990769 h 4164280"/>
              <a:gd name="csX289" fmla="*/ 2082140 w 4337792"/>
              <a:gd name="csY289" fmla="*/ 3990769 h 4164280"/>
              <a:gd name="csX290" fmla="*/ 2255652 w 4337792"/>
              <a:gd name="csY290" fmla="*/ 3990769 h 4164280"/>
              <a:gd name="csX291" fmla="*/ 2429164 w 4337792"/>
              <a:gd name="csY291" fmla="*/ 3990769 h 4164280"/>
              <a:gd name="csX292" fmla="*/ 2602676 w 4337792"/>
              <a:gd name="csY292" fmla="*/ 3990769 h 4164280"/>
              <a:gd name="csX293" fmla="*/ 2776187 w 4337792"/>
              <a:gd name="csY293" fmla="*/ 3990769 h 4164280"/>
              <a:gd name="csX294" fmla="*/ 3123211 w 4337792"/>
              <a:gd name="csY294" fmla="*/ 3990769 h 4164280"/>
              <a:gd name="csX295" fmla="*/ 4164281 w 4337792"/>
              <a:gd name="csY295" fmla="*/ 3990769 h 4164280"/>
              <a:gd name="csX296" fmla="*/ 0 w 4337792"/>
              <a:gd name="csY296" fmla="*/ 4164281 h 4164280"/>
              <a:gd name="csX297" fmla="*/ 1214582 w 4337792"/>
              <a:gd name="csY297" fmla="*/ 4164281 h 4164280"/>
              <a:gd name="csX298" fmla="*/ 1388094 w 4337792"/>
              <a:gd name="csY298" fmla="*/ 4164281 h 4164280"/>
              <a:gd name="csX299" fmla="*/ 1561605 w 4337792"/>
              <a:gd name="csY299" fmla="*/ 4164281 h 4164280"/>
              <a:gd name="csX300" fmla="*/ 2082140 w 4337792"/>
              <a:gd name="csY300" fmla="*/ 4164281 h 4164280"/>
              <a:gd name="csX301" fmla="*/ 2429164 w 4337792"/>
              <a:gd name="csY301" fmla="*/ 4164281 h 4164280"/>
              <a:gd name="csX302" fmla="*/ 2602676 w 4337792"/>
              <a:gd name="csY302" fmla="*/ 4164281 h 4164280"/>
              <a:gd name="csX303" fmla="*/ 2776187 w 4337792"/>
              <a:gd name="csY303" fmla="*/ 4164281 h 4164280"/>
              <a:gd name="csX304" fmla="*/ 3817257 w 4337792"/>
              <a:gd name="csY304" fmla="*/ 4164281 h 4164280"/>
              <a:gd name="csX305" fmla="*/ 4337793 w 4337792"/>
              <a:gd name="csY305" fmla="*/ 4164281 h 4164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Lst>
            <a:rect l="l" t="t" r="r" b="b"/>
            <a:pathLst>
              <a:path w="4337792" h="4164280">
                <a:moveTo>
                  <a:pt x="0" y="0"/>
                </a:moveTo>
                <a:lnTo>
                  <a:pt x="1214582" y="0"/>
                </a:lnTo>
                <a:moveTo>
                  <a:pt x="1388094" y="0"/>
                </a:moveTo>
                <a:lnTo>
                  <a:pt x="1908629" y="0"/>
                </a:lnTo>
                <a:moveTo>
                  <a:pt x="2082140" y="0"/>
                </a:moveTo>
                <a:lnTo>
                  <a:pt x="2949699" y="0"/>
                </a:lnTo>
                <a:moveTo>
                  <a:pt x="3123211" y="0"/>
                </a:moveTo>
                <a:lnTo>
                  <a:pt x="4337793" y="0"/>
                </a:lnTo>
                <a:moveTo>
                  <a:pt x="0" y="173512"/>
                </a:moveTo>
                <a:lnTo>
                  <a:pt x="173512" y="173512"/>
                </a:lnTo>
                <a:moveTo>
                  <a:pt x="1041070" y="173512"/>
                </a:moveTo>
                <a:lnTo>
                  <a:pt x="1214582" y="173512"/>
                </a:lnTo>
                <a:moveTo>
                  <a:pt x="1561605" y="173512"/>
                </a:moveTo>
                <a:lnTo>
                  <a:pt x="1908629" y="173512"/>
                </a:lnTo>
                <a:moveTo>
                  <a:pt x="2429164" y="173512"/>
                </a:moveTo>
                <a:lnTo>
                  <a:pt x="2602676" y="173512"/>
                </a:lnTo>
                <a:moveTo>
                  <a:pt x="3123211" y="173512"/>
                </a:moveTo>
                <a:lnTo>
                  <a:pt x="3296722" y="173512"/>
                </a:lnTo>
                <a:moveTo>
                  <a:pt x="4164281" y="173512"/>
                </a:moveTo>
                <a:lnTo>
                  <a:pt x="4337793" y="173512"/>
                </a:lnTo>
                <a:moveTo>
                  <a:pt x="0" y="347023"/>
                </a:moveTo>
                <a:lnTo>
                  <a:pt x="173512" y="347023"/>
                </a:lnTo>
                <a:moveTo>
                  <a:pt x="347023" y="347023"/>
                </a:moveTo>
                <a:lnTo>
                  <a:pt x="867559" y="347023"/>
                </a:lnTo>
                <a:moveTo>
                  <a:pt x="1041070" y="347023"/>
                </a:moveTo>
                <a:lnTo>
                  <a:pt x="1214582" y="347023"/>
                </a:lnTo>
                <a:moveTo>
                  <a:pt x="2082140" y="347023"/>
                </a:moveTo>
                <a:lnTo>
                  <a:pt x="2255652" y="347023"/>
                </a:lnTo>
                <a:moveTo>
                  <a:pt x="2429164" y="347023"/>
                </a:moveTo>
                <a:lnTo>
                  <a:pt x="2602676" y="347023"/>
                </a:lnTo>
                <a:moveTo>
                  <a:pt x="3123211" y="347023"/>
                </a:moveTo>
                <a:lnTo>
                  <a:pt x="3296722" y="347023"/>
                </a:lnTo>
                <a:moveTo>
                  <a:pt x="3470234" y="347023"/>
                </a:moveTo>
                <a:lnTo>
                  <a:pt x="3990769" y="347023"/>
                </a:lnTo>
                <a:moveTo>
                  <a:pt x="4164281" y="347023"/>
                </a:moveTo>
                <a:lnTo>
                  <a:pt x="4337793" y="347023"/>
                </a:lnTo>
                <a:moveTo>
                  <a:pt x="0" y="520535"/>
                </a:moveTo>
                <a:lnTo>
                  <a:pt x="173512" y="520535"/>
                </a:lnTo>
                <a:moveTo>
                  <a:pt x="347023" y="520535"/>
                </a:moveTo>
                <a:lnTo>
                  <a:pt x="867559" y="520535"/>
                </a:lnTo>
                <a:moveTo>
                  <a:pt x="1041070" y="520535"/>
                </a:moveTo>
                <a:lnTo>
                  <a:pt x="1214582" y="520535"/>
                </a:lnTo>
                <a:moveTo>
                  <a:pt x="1388094" y="520535"/>
                </a:moveTo>
                <a:lnTo>
                  <a:pt x="1561605" y="520535"/>
                </a:lnTo>
                <a:moveTo>
                  <a:pt x="1735117" y="520535"/>
                </a:moveTo>
                <a:lnTo>
                  <a:pt x="1908629" y="520535"/>
                </a:lnTo>
                <a:moveTo>
                  <a:pt x="2082140" y="520535"/>
                </a:moveTo>
                <a:lnTo>
                  <a:pt x="2602676" y="520535"/>
                </a:lnTo>
                <a:moveTo>
                  <a:pt x="2776187" y="520535"/>
                </a:moveTo>
                <a:lnTo>
                  <a:pt x="2949699" y="520535"/>
                </a:lnTo>
                <a:moveTo>
                  <a:pt x="3123211" y="520535"/>
                </a:moveTo>
                <a:lnTo>
                  <a:pt x="3296722" y="520535"/>
                </a:lnTo>
                <a:moveTo>
                  <a:pt x="3470234" y="520535"/>
                </a:moveTo>
                <a:lnTo>
                  <a:pt x="3990769" y="520535"/>
                </a:lnTo>
                <a:moveTo>
                  <a:pt x="4164281" y="520535"/>
                </a:moveTo>
                <a:lnTo>
                  <a:pt x="4337793" y="520535"/>
                </a:lnTo>
                <a:moveTo>
                  <a:pt x="0" y="694047"/>
                </a:moveTo>
                <a:lnTo>
                  <a:pt x="173512" y="694047"/>
                </a:lnTo>
                <a:moveTo>
                  <a:pt x="347023" y="694047"/>
                </a:moveTo>
                <a:lnTo>
                  <a:pt x="867559" y="694047"/>
                </a:lnTo>
                <a:moveTo>
                  <a:pt x="1041070" y="694047"/>
                </a:moveTo>
                <a:lnTo>
                  <a:pt x="1214582" y="694047"/>
                </a:lnTo>
                <a:moveTo>
                  <a:pt x="1388094" y="694047"/>
                </a:moveTo>
                <a:lnTo>
                  <a:pt x="1561605" y="694047"/>
                </a:lnTo>
                <a:moveTo>
                  <a:pt x="1735117" y="694047"/>
                </a:moveTo>
                <a:lnTo>
                  <a:pt x="2255652" y="694047"/>
                </a:lnTo>
                <a:moveTo>
                  <a:pt x="2429164" y="694047"/>
                </a:moveTo>
                <a:lnTo>
                  <a:pt x="2776187" y="694047"/>
                </a:lnTo>
                <a:moveTo>
                  <a:pt x="3123211" y="694047"/>
                </a:moveTo>
                <a:lnTo>
                  <a:pt x="3296722" y="694047"/>
                </a:lnTo>
                <a:moveTo>
                  <a:pt x="3470234" y="694047"/>
                </a:moveTo>
                <a:lnTo>
                  <a:pt x="3990769" y="694047"/>
                </a:lnTo>
                <a:moveTo>
                  <a:pt x="4164281" y="694047"/>
                </a:moveTo>
                <a:lnTo>
                  <a:pt x="4337793" y="694047"/>
                </a:lnTo>
                <a:moveTo>
                  <a:pt x="0" y="867559"/>
                </a:moveTo>
                <a:lnTo>
                  <a:pt x="173512" y="867559"/>
                </a:lnTo>
                <a:moveTo>
                  <a:pt x="1041070" y="867559"/>
                </a:moveTo>
                <a:lnTo>
                  <a:pt x="1214582" y="867559"/>
                </a:lnTo>
                <a:moveTo>
                  <a:pt x="1388094" y="867559"/>
                </a:moveTo>
                <a:lnTo>
                  <a:pt x="1735117" y="867559"/>
                </a:lnTo>
                <a:moveTo>
                  <a:pt x="2082140" y="867559"/>
                </a:moveTo>
                <a:lnTo>
                  <a:pt x="2255652" y="867559"/>
                </a:lnTo>
                <a:moveTo>
                  <a:pt x="2776187" y="867559"/>
                </a:moveTo>
                <a:lnTo>
                  <a:pt x="2949699" y="867559"/>
                </a:lnTo>
                <a:moveTo>
                  <a:pt x="3123211" y="867559"/>
                </a:moveTo>
                <a:lnTo>
                  <a:pt x="3296722" y="867559"/>
                </a:lnTo>
                <a:moveTo>
                  <a:pt x="4164281" y="867559"/>
                </a:moveTo>
                <a:lnTo>
                  <a:pt x="4337793" y="867559"/>
                </a:lnTo>
                <a:moveTo>
                  <a:pt x="0" y="1041070"/>
                </a:moveTo>
                <a:lnTo>
                  <a:pt x="1214582" y="1041070"/>
                </a:lnTo>
                <a:moveTo>
                  <a:pt x="1388094" y="1041070"/>
                </a:moveTo>
                <a:lnTo>
                  <a:pt x="1561605" y="1041070"/>
                </a:lnTo>
                <a:moveTo>
                  <a:pt x="1735117" y="1041070"/>
                </a:moveTo>
                <a:lnTo>
                  <a:pt x="1908629" y="1041070"/>
                </a:lnTo>
                <a:moveTo>
                  <a:pt x="2082140" y="1041070"/>
                </a:moveTo>
                <a:lnTo>
                  <a:pt x="2255652" y="1041070"/>
                </a:lnTo>
                <a:moveTo>
                  <a:pt x="2429164" y="1041070"/>
                </a:moveTo>
                <a:lnTo>
                  <a:pt x="2602676" y="1041070"/>
                </a:lnTo>
                <a:moveTo>
                  <a:pt x="2776187" y="1041070"/>
                </a:moveTo>
                <a:lnTo>
                  <a:pt x="2949699" y="1041070"/>
                </a:lnTo>
                <a:moveTo>
                  <a:pt x="3123211" y="1041070"/>
                </a:moveTo>
                <a:lnTo>
                  <a:pt x="4337793" y="1041070"/>
                </a:lnTo>
                <a:moveTo>
                  <a:pt x="1388094" y="1214582"/>
                </a:moveTo>
                <a:lnTo>
                  <a:pt x="2082140" y="1214582"/>
                </a:lnTo>
                <a:moveTo>
                  <a:pt x="2429164" y="1214582"/>
                </a:moveTo>
                <a:lnTo>
                  <a:pt x="2602676" y="1214582"/>
                </a:lnTo>
                <a:moveTo>
                  <a:pt x="0" y="1388094"/>
                </a:moveTo>
                <a:lnTo>
                  <a:pt x="173512" y="1388094"/>
                </a:lnTo>
                <a:moveTo>
                  <a:pt x="694047" y="1388094"/>
                </a:moveTo>
                <a:lnTo>
                  <a:pt x="867559" y="1388094"/>
                </a:lnTo>
                <a:moveTo>
                  <a:pt x="1041070" y="1388094"/>
                </a:moveTo>
                <a:lnTo>
                  <a:pt x="1735117" y="1388094"/>
                </a:lnTo>
                <a:moveTo>
                  <a:pt x="2949699" y="1388094"/>
                </a:moveTo>
                <a:lnTo>
                  <a:pt x="3817257" y="1388094"/>
                </a:lnTo>
                <a:moveTo>
                  <a:pt x="4164281" y="1388094"/>
                </a:moveTo>
                <a:lnTo>
                  <a:pt x="4337793" y="1388094"/>
                </a:lnTo>
                <a:moveTo>
                  <a:pt x="173512" y="1561605"/>
                </a:moveTo>
                <a:lnTo>
                  <a:pt x="347023" y="1561605"/>
                </a:lnTo>
                <a:moveTo>
                  <a:pt x="520535" y="1561605"/>
                </a:moveTo>
                <a:lnTo>
                  <a:pt x="867559" y="1561605"/>
                </a:lnTo>
                <a:moveTo>
                  <a:pt x="1388094" y="1561605"/>
                </a:moveTo>
                <a:lnTo>
                  <a:pt x="1908629" y="1561605"/>
                </a:lnTo>
                <a:moveTo>
                  <a:pt x="2082140" y="1561605"/>
                </a:moveTo>
                <a:lnTo>
                  <a:pt x="2255652" y="1561605"/>
                </a:lnTo>
                <a:moveTo>
                  <a:pt x="2429164" y="1561605"/>
                </a:moveTo>
                <a:lnTo>
                  <a:pt x="3123211" y="1561605"/>
                </a:lnTo>
                <a:moveTo>
                  <a:pt x="3470234" y="1561605"/>
                </a:moveTo>
                <a:lnTo>
                  <a:pt x="3817257" y="1561605"/>
                </a:lnTo>
                <a:moveTo>
                  <a:pt x="3990769" y="1561605"/>
                </a:moveTo>
                <a:lnTo>
                  <a:pt x="4164281" y="1561605"/>
                </a:lnTo>
                <a:moveTo>
                  <a:pt x="0" y="1735117"/>
                </a:moveTo>
                <a:lnTo>
                  <a:pt x="1561605" y="1735117"/>
                </a:lnTo>
                <a:moveTo>
                  <a:pt x="1735117" y="1735117"/>
                </a:moveTo>
                <a:lnTo>
                  <a:pt x="2082140" y="1735117"/>
                </a:lnTo>
                <a:moveTo>
                  <a:pt x="2429164" y="1735117"/>
                </a:moveTo>
                <a:lnTo>
                  <a:pt x="2949699" y="1735117"/>
                </a:lnTo>
                <a:moveTo>
                  <a:pt x="3296722" y="1735117"/>
                </a:moveTo>
                <a:lnTo>
                  <a:pt x="3990769" y="1735117"/>
                </a:lnTo>
                <a:moveTo>
                  <a:pt x="0" y="1908629"/>
                </a:moveTo>
                <a:lnTo>
                  <a:pt x="173512" y="1908629"/>
                </a:lnTo>
                <a:moveTo>
                  <a:pt x="347023" y="1908629"/>
                </a:moveTo>
                <a:lnTo>
                  <a:pt x="520535" y="1908629"/>
                </a:lnTo>
                <a:moveTo>
                  <a:pt x="694047" y="1908629"/>
                </a:moveTo>
                <a:lnTo>
                  <a:pt x="1041070" y="1908629"/>
                </a:lnTo>
                <a:moveTo>
                  <a:pt x="1388094" y="1908629"/>
                </a:moveTo>
                <a:lnTo>
                  <a:pt x="1561605" y="1908629"/>
                </a:lnTo>
                <a:moveTo>
                  <a:pt x="1735117" y="1908629"/>
                </a:moveTo>
                <a:lnTo>
                  <a:pt x="1908629" y="1908629"/>
                </a:lnTo>
                <a:moveTo>
                  <a:pt x="2429164" y="1908629"/>
                </a:moveTo>
                <a:lnTo>
                  <a:pt x="2602676" y="1908629"/>
                </a:lnTo>
                <a:moveTo>
                  <a:pt x="3123211" y="1908629"/>
                </a:moveTo>
                <a:lnTo>
                  <a:pt x="3470234" y="1908629"/>
                </a:lnTo>
                <a:moveTo>
                  <a:pt x="3817257" y="1908629"/>
                </a:moveTo>
                <a:lnTo>
                  <a:pt x="4164281" y="1908629"/>
                </a:lnTo>
                <a:moveTo>
                  <a:pt x="867559" y="2082140"/>
                </a:moveTo>
                <a:lnTo>
                  <a:pt x="1388094" y="2082140"/>
                </a:lnTo>
                <a:moveTo>
                  <a:pt x="1561605" y="2082140"/>
                </a:moveTo>
                <a:lnTo>
                  <a:pt x="1735117" y="2082140"/>
                </a:lnTo>
                <a:moveTo>
                  <a:pt x="2255652" y="2082140"/>
                </a:moveTo>
                <a:lnTo>
                  <a:pt x="2776187" y="2082140"/>
                </a:lnTo>
                <a:moveTo>
                  <a:pt x="2949699" y="2082140"/>
                </a:moveTo>
                <a:lnTo>
                  <a:pt x="3296722" y="2082140"/>
                </a:lnTo>
                <a:moveTo>
                  <a:pt x="3643746" y="2082140"/>
                </a:moveTo>
                <a:lnTo>
                  <a:pt x="4337793" y="2082140"/>
                </a:lnTo>
                <a:moveTo>
                  <a:pt x="0" y="2255652"/>
                </a:moveTo>
                <a:lnTo>
                  <a:pt x="867559" y="2255652"/>
                </a:lnTo>
                <a:moveTo>
                  <a:pt x="1214582" y="2255652"/>
                </a:moveTo>
                <a:lnTo>
                  <a:pt x="1388094" y="2255652"/>
                </a:lnTo>
                <a:moveTo>
                  <a:pt x="1561605" y="2255652"/>
                </a:moveTo>
                <a:lnTo>
                  <a:pt x="1908629" y="2255652"/>
                </a:lnTo>
                <a:moveTo>
                  <a:pt x="2082140" y="2255652"/>
                </a:moveTo>
                <a:lnTo>
                  <a:pt x="2255652" y="2255652"/>
                </a:lnTo>
                <a:moveTo>
                  <a:pt x="2429164" y="2255652"/>
                </a:moveTo>
                <a:lnTo>
                  <a:pt x="3123211" y="2255652"/>
                </a:lnTo>
                <a:moveTo>
                  <a:pt x="3470234" y="2255652"/>
                </a:moveTo>
                <a:lnTo>
                  <a:pt x="3643746" y="2255652"/>
                </a:lnTo>
                <a:moveTo>
                  <a:pt x="3990769" y="2255652"/>
                </a:moveTo>
                <a:lnTo>
                  <a:pt x="4164281" y="2255652"/>
                </a:lnTo>
                <a:moveTo>
                  <a:pt x="694047" y="2429164"/>
                </a:moveTo>
                <a:lnTo>
                  <a:pt x="1214582" y="2429164"/>
                </a:lnTo>
                <a:moveTo>
                  <a:pt x="1388094" y="2429164"/>
                </a:moveTo>
                <a:lnTo>
                  <a:pt x="1561605" y="2429164"/>
                </a:lnTo>
                <a:moveTo>
                  <a:pt x="1735117" y="2429164"/>
                </a:moveTo>
                <a:lnTo>
                  <a:pt x="2776187" y="2429164"/>
                </a:lnTo>
                <a:moveTo>
                  <a:pt x="3296722" y="2429164"/>
                </a:moveTo>
                <a:lnTo>
                  <a:pt x="3990769" y="2429164"/>
                </a:lnTo>
                <a:moveTo>
                  <a:pt x="347023" y="2602676"/>
                </a:moveTo>
                <a:lnTo>
                  <a:pt x="867559" y="2602676"/>
                </a:lnTo>
                <a:moveTo>
                  <a:pt x="1735117" y="2602676"/>
                </a:moveTo>
                <a:lnTo>
                  <a:pt x="2082140" y="2602676"/>
                </a:lnTo>
                <a:moveTo>
                  <a:pt x="2255652" y="2602676"/>
                </a:moveTo>
                <a:lnTo>
                  <a:pt x="2429164" y="2602676"/>
                </a:lnTo>
                <a:moveTo>
                  <a:pt x="2602676" y="2602676"/>
                </a:moveTo>
                <a:lnTo>
                  <a:pt x="2949699" y="2602676"/>
                </a:lnTo>
                <a:moveTo>
                  <a:pt x="3123211" y="2602676"/>
                </a:moveTo>
                <a:lnTo>
                  <a:pt x="3643746" y="2602676"/>
                </a:lnTo>
                <a:moveTo>
                  <a:pt x="3817257" y="2602676"/>
                </a:moveTo>
                <a:lnTo>
                  <a:pt x="4164281" y="2602676"/>
                </a:lnTo>
                <a:moveTo>
                  <a:pt x="0" y="2776187"/>
                </a:moveTo>
                <a:lnTo>
                  <a:pt x="694047" y="2776187"/>
                </a:lnTo>
                <a:moveTo>
                  <a:pt x="1041070" y="2776187"/>
                </a:moveTo>
                <a:lnTo>
                  <a:pt x="1214582" y="2776187"/>
                </a:lnTo>
                <a:moveTo>
                  <a:pt x="1388094" y="2776187"/>
                </a:moveTo>
                <a:lnTo>
                  <a:pt x="1908629" y="2776187"/>
                </a:lnTo>
                <a:moveTo>
                  <a:pt x="2082140" y="2776187"/>
                </a:moveTo>
                <a:lnTo>
                  <a:pt x="2429164" y="2776187"/>
                </a:lnTo>
                <a:moveTo>
                  <a:pt x="2602676" y="2776187"/>
                </a:moveTo>
                <a:lnTo>
                  <a:pt x="3990769" y="2776187"/>
                </a:lnTo>
                <a:moveTo>
                  <a:pt x="1388094" y="2949699"/>
                </a:moveTo>
                <a:lnTo>
                  <a:pt x="1561605" y="2949699"/>
                </a:lnTo>
                <a:moveTo>
                  <a:pt x="1735117" y="2949699"/>
                </a:moveTo>
                <a:lnTo>
                  <a:pt x="1908629" y="2949699"/>
                </a:lnTo>
                <a:moveTo>
                  <a:pt x="2255652" y="2949699"/>
                </a:moveTo>
                <a:lnTo>
                  <a:pt x="2602676" y="2949699"/>
                </a:lnTo>
                <a:moveTo>
                  <a:pt x="2776187" y="2949699"/>
                </a:moveTo>
                <a:lnTo>
                  <a:pt x="2949699" y="2949699"/>
                </a:lnTo>
                <a:moveTo>
                  <a:pt x="3470234" y="2949699"/>
                </a:moveTo>
                <a:lnTo>
                  <a:pt x="3643746" y="2949699"/>
                </a:lnTo>
                <a:moveTo>
                  <a:pt x="0" y="3123211"/>
                </a:moveTo>
                <a:lnTo>
                  <a:pt x="1214582" y="3123211"/>
                </a:lnTo>
                <a:moveTo>
                  <a:pt x="1388094" y="3123211"/>
                </a:moveTo>
                <a:lnTo>
                  <a:pt x="1735117" y="3123211"/>
                </a:lnTo>
                <a:moveTo>
                  <a:pt x="2776187" y="3123211"/>
                </a:moveTo>
                <a:lnTo>
                  <a:pt x="2949699" y="3123211"/>
                </a:lnTo>
                <a:moveTo>
                  <a:pt x="3123211" y="3123211"/>
                </a:moveTo>
                <a:lnTo>
                  <a:pt x="3296722" y="3123211"/>
                </a:lnTo>
                <a:moveTo>
                  <a:pt x="3470234" y="3123211"/>
                </a:moveTo>
                <a:lnTo>
                  <a:pt x="3643746" y="3123211"/>
                </a:lnTo>
                <a:moveTo>
                  <a:pt x="0" y="3296722"/>
                </a:moveTo>
                <a:lnTo>
                  <a:pt x="173512" y="3296722"/>
                </a:lnTo>
                <a:moveTo>
                  <a:pt x="1041070" y="3296722"/>
                </a:moveTo>
                <a:lnTo>
                  <a:pt x="1214582" y="3296722"/>
                </a:lnTo>
                <a:moveTo>
                  <a:pt x="1561605" y="3296722"/>
                </a:moveTo>
                <a:lnTo>
                  <a:pt x="1908629" y="3296722"/>
                </a:lnTo>
                <a:moveTo>
                  <a:pt x="2082140" y="3296722"/>
                </a:moveTo>
                <a:lnTo>
                  <a:pt x="2255652" y="3296722"/>
                </a:lnTo>
                <a:moveTo>
                  <a:pt x="2429164" y="3296722"/>
                </a:moveTo>
                <a:lnTo>
                  <a:pt x="2602676" y="3296722"/>
                </a:lnTo>
                <a:moveTo>
                  <a:pt x="2776187" y="3296722"/>
                </a:moveTo>
                <a:lnTo>
                  <a:pt x="2949699" y="3296722"/>
                </a:lnTo>
                <a:moveTo>
                  <a:pt x="3470234" y="3296722"/>
                </a:moveTo>
                <a:lnTo>
                  <a:pt x="4164281" y="3296722"/>
                </a:lnTo>
                <a:moveTo>
                  <a:pt x="0" y="3470234"/>
                </a:moveTo>
                <a:lnTo>
                  <a:pt x="173512" y="3470234"/>
                </a:lnTo>
                <a:moveTo>
                  <a:pt x="347023" y="3470234"/>
                </a:moveTo>
                <a:lnTo>
                  <a:pt x="867559" y="3470234"/>
                </a:lnTo>
                <a:moveTo>
                  <a:pt x="1041070" y="3470234"/>
                </a:moveTo>
                <a:lnTo>
                  <a:pt x="1214582" y="3470234"/>
                </a:lnTo>
                <a:moveTo>
                  <a:pt x="1388094" y="3470234"/>
                </a:moveTo>
                <a:lnTo>
                  <a:pt x="1561605" y="3470234"/>
                </a:lnTo>
                <a:moveTo>
                  <a:pt x="1908629" y="3470234"/>
                </a:moveTo>
                <a:lnTo>
                  <a:pt x="2082140" y="3470234"/>
                </a:lnTo>
                <a:moveTo>
                  <a:pt x="2255652" y="3470234"/>
                </a:moveTo>
                <a:lnTo>
                  <a:pt x="2602676" y="3470234"/>
                </a:lnTo>
                <a:moveTo>
                  <a:pt x="2776187" y="3470234"/>
                </a:moveTo>
                <a:lnTo>
                  <a:pt x="4337793" y="3470234"/>
                </a:lnTo>
                <a:moveTo>
                  <a:pt x="0" y="3643746"/>
                </a:moveTo>
                <a:lnTo>
                  <a:pt x="173512" y="3643746"/>
                </a:lnTo>
                <a:moveTo>
                  <a:pt x="347023" y="3643746"/>
                </a:moveTo>
                <a:lnTo>
                  <a:pt x="867559" y="3643746"/>
                </a:lnTo>
                <a:moveTo>
                  <a:pt x="1041070" y="3643746"/>
                </a:moveTo>
                <a:lnTo>
                  <a:pt x="1214582" y="3643746"/>
                </a:lnTo>
                <a:moveTo>
                  <a:pt x="1735117" y="3643746"/>
                </a:moveTo>
                <a:lnTo>
                  <a:pt x="1908629" y="3643746"/>
                </a:lnTo>
                <a:moveTo>
                  <a:pt x="2082140" y="3643746"/>
                </a:moveTo>
                <a:lnTo>
                  <a:pt x="2255652" y="3643746"/>
                </a:lnTo>
                <a:moveTo>
                  <a:pt x="2776187" y="3643746"/>
                </a:moveTo>
                <a:lnTo>
                  <a:pt x="2949699" y="3643746"/>
                </a:lnTo>
                <a:moveTo>
                  <a:pt x="3123211" y="3643746"/>
                </a:moveTo>
                <a:lnTo>
                  <a:pt x="3470234" y="3643746"/>
                </a:lnTo>
                <a:moveTo>
                  <a:pt x="3817257" y="3643746"/>
                </a:moveTo>
                <a:lnTo>
                  <a:pt x="4337793" y="3643746"/>
                </a:lnTo>
                <a:moveTo>
                  <a:pt x="0" y="3817257"/>
                </a:moveTo>
                <a:lnTo>
                  <a:pt x="173512" y="3817257"/>
                </a:lnTo>
                <a:moveTo>
                  <a:pt x="347023" y="3817257"/>
                </a:moveTo>
                <a:lnTo>
                  <a:pt x="867559" y="3817257"/>
                </a:lnTo>
                <a:moveTo>
                  <a:pt x="1041070" y="3817257"/>
                </a:moveTo>
                <a:lnTo>
                  <a:pt x="1214582" y="3817257"/>
                </a:lnTo>
                <a:moveTo>
                  <a:pt x="1561605" y="3817257"/>
                </a:moveTo>
                <a:lnTo>
                  <a:pt x="3296722" y="3817257"/>
                </a:lnTo>
                <a:moveTo>
                  <a:pt x="3643746" y="3817257"/>
                </a:moveTo>
                <a:lnTo>
                  <a:pt x="3817257" y="3817257"/>
                </a:lnTo>
                <a:moveTo>
                  <a:pt x="3990769" y="3817257"/>
                </a:moveTo>
                <a:lnTo>
                  <a:pt x="4164281" y="3817257"/>
                </a:lnTo>
                <a:moveTo>
                  <a:pt x="0" y="3990769"/>
                </a:moveTo>
                <a:lnTo>
                  <a:pt x="173512" y="3990769"/>
                </a:lnTo>
                <a:moveTo>
                  <a:pt x="1041070" y="3990769"/>
                </a:moveTo>
                <a:lnTo>
                  <a:pt x="1214582" y="3990769"/>
                </a:lnTo>
                <a:moveTo>
                  <a:pt x="1735117" y="3990769"/>
                </a:moveTo>
                <a:lnTo>
                  <a:pt x="2082140" y="3990769"/>
                </a:lnTo>
                <a:moveTo>
                  <a:pt x="2255652" y="3990769"/>
                </a:moveTo>
                <a:lnTo>
                  <a:pt x="2429164" y="3990769"/>
                </a:lnTo>
                <a:moveTo>
                  <a:pt x="2602676" y="3990769"/>
                </a:moveTo>
                <a:lnTo>
                  <a:pt x="2776187" y="3990769"/>
                </a:lnTo>
                <a:moveTo>
                  <a:pt x="3123211" y="3990769"/>
                </a:moveTo>
                <a:lnTo>
                  <a:pt x="4164281" y="3990769"/>
                </a:lnTo>
                <a:moveTo>
                  <a:pt x="0" y="4164281"/>
                </a:moveTo>
                <a:lnTo>
                  <a:pt x="1214582" y="4164281"/>
                </a:lnTo>
                <a:moveTo>
                  <a:pt x="1388094" y="4164281"/>
                </a:moveTo>
                <a:lnTo>
                  <a:pt x="1561605" y="4164281"/>
                </a:lnTo>
                <a:moveTo>
                  <a:pt x="2082140" y="4164281"/>
                </a:moveTo>
                <a:lnTo>
                  <a:pt x="2429164" y="4164281"/>
                </a:lnTo>
                <a:moveTo>
                  <a:pt x="2602676" y="4164281"/>
                </a:moveTo>
                <a:lnTo>
                  <a:pt x="2776187" y="4164281"/>
                </a:lnTo>
                <a:moveTo>
                  <a:pt x="3817257" y="4164281"/>
                </a:moveTo>
                <a:lnTo>
                  <a:pt x="4337793" y="4164281"/>
                </a:lnTo>
              </a:path>
            </a:pathLst>
          </a:custGeom>
          <a:noFill/>
          <a:ln w="177800" cap="flat">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D171B71-B389-5917-503E-4C28C1D8251B}"/>
              </a:ext>
            </a:extLst>
          </p:cNvPr>
          <p:cNvSpPr/>
          <p:nvPr/>
        </p:nvSpPr>
        <p:spPr>
          <a:xfrm>
            <a:off x="444500" y="618987"/>
            <a:ext cx="5927088" cy="1346200"/>
          </a:xfrm>
          <a:prstGeom prst="rect">
            <a:avLst/>
          </a:prstGeom>
          <a:solidFill>
            <a:srgbClr val="555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Apply for The Data Mine!</a:t>
            </a:r>
            <a:b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b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2026-27 Academic Year</a:t>
            </a:r>
          </a:p>
        </p:txBody>
      </p:sp>
      <p:sp>
        <p:nvSpPr>
          <p:cNvPr id="11" name="Rectangle 10">
            <a:extLst>
              <a:ext uri="{FF2B5EF4-FFF2-40B4-BE49-F238E27FC236}">
                <a16:creationId xmlns:a16="http://schemas.microsoft.com/office/drawing/2014/main" id="{A99F6679-E04D-D242-39D1-60A7BC5CD8B7}"/>
              </a:ext>
            </a:extLst>
          </p:cNvPr>
          <p:cNvSpPr/>
          <p:nvPr/>
        </p:nvSpPr>
        <p:spPr>
          <a:xfrm>
            <a:off x="444500" y="2289423"/>
            <a:ext cx="4006848" cy="1920240"/>
          </a:xfrm>
          <a:prstGeom prst="rect">
            <a:avLst/>
          </a:prstGeom>
          <a:solidFill>
            <a:srgbClr val="DDB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Corporate Partners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with a company on </a:t>
            </a:r>
            <a:b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a data-driven project</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Teams of 8-10 students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3 Credit Hours + Seminar</a:t>
            </a:r>
          </a:p>
        </p:txBody>
      </p:sp>
      <p:sp>
        <p:nvSpPr>
          <p:cNvPr id="12" name="Rectangle 11">
            <a:extLst>
              <a:ext uri="{FF2B5EF4-FFF2-40B4-BE49-F238E27FC236}">
                <a16:creationId xmlns:a16="http://schemas.microsoft.com/office/drawing/2014/main" id="{6810D965-352E-0801-C949-96BECE6CA214}"/>
              </a:ext>
            </a:extLst>
          </p:cNvPr>
          <p:cNvSpPr/>
          <p:nvPr/>
        </p:nvSpPr>
        <p:spPr>
          <a:xfrm>
            <a:off x="2364739" y="4533900"/>
            <a:ext cx="4010499" cy="1920240"/>
          </a:xfrm>
          <a:prstGeom prst="rect">
            <a:avLst/>
          </a:prstGeom>
          <a:solidFill>
            <a:srgbClr val="EBD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Seminar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on a high-performance compute cluster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Learn data science topics</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1 Credit Hour</a:t>
            </a:r>
          </a:p>
        </p:txBody>
      </p:sp>
      <p:pic>
        <p:nvPicPr>
          <p:cNvPr id="13" name="Picture 12" descr="A group of people posing for a photo&#10;&#10;AI-generated content may be incorrect.">
            <a:extLst>
              <a:ext uri="{FF2B5EF4-FFF2-40B4-BE49-F238E27FC236}">
                <a16:creationId xmlns:a16="http://schemas.microsoft.com/office/drawing/2014/main" id="{AD7C98C0-5280-39AB-75CF-C8C0984679BE}"/>
              </a:ext>
            </a:extLst>
          </p:cNvPr>
          <p:cNvPicPr>
            <a:picLocks noChangeAspect="1"/>
          </p:cNvPicPr>
          <p:nvPr/>
        </p:nvPicPr>
        <p:blipFill rotWithShape="1">
          <a:blip r:embed="rId2"/>
          <a:srcRect l="24458" t="16649" r="19292" b="8437"/>
          <a:stretch>
            <a:fillRect/>
          </a:stretch>
        </p:blipFill>
        <p:spPr>
          <a:xfrm>
            <a:off x="4451348" y="2289423"/>
            <a:ext cx="1920240" cy="1920240"/>
          </a:xfrm>
          <a:prstGeom prst="rect">
            <a:avLst/>
          </a:prstGeom>
        </p:spPr>
      </p:pic>
      <p:pic>
        <p:nvPicPr>
          <p:cNvPr id="14" name="Picture 13" descr="A group of people sitting in chairs in a room&#10;&#10;AI-generated content may be incorrect.">
            <a:extLst>
              <a:ext uri="{FF2B5EF4-FFF2-40B4-BE49-F238E27FC236}">
                <a16:creationId xmlns:a16="http://schemas.microsoft.com/office/drawing/2014/main" id="{64AC2708-2487-37E9-A5A6-271FF3D24710}"/>
              </a:ext>
            </a:extLst>
          </p:cNvPr>
          <p:cNvPicPr>
            <a:picLocks noChangeAspect="1"/>
          </p:cNvPicPr>
          <p:nvPr/>
        </p:nvPicPr>
        <p:blipFill rotWithShape="1">
          <a:blip r:embed="rId3"/>
          <a:srcRect l="10817" t="17690" r="32933" b="7396"/>
          <a:stretch>
            <a:fillRect/>
          </a:stretch>
        </p:blipFill>
        <p:spPr>
          <a:xfrm>
            <a:off x="444499" y="4533900"/>
            <a:ext cx="1920240" cy="1920240"/>
          </a:xfrm>
          <a:prstGeom prst="rect">
            <a:avLst/>
          </a:prstGeom>
        </p:spPr>
      </p:pic>
      <p:sp>
        <p:nvSpPr>
          <p:cNvPr id="15" name="Rectangle 14">
            <a:extLst>
              <a:ext uri="{FF2B5EF4-FFF2-40B4-BE49-F238E27FC236}">
                <a16:creationId xmlns:a16="http://schemas.microsoft.com/office/drawing/2014/main" id="{CB410FEC-D905-99B3-A813-3FD50C68C55C}"/>
              </a:ext>
            </a:extLst>
          </p:cNvPr>
          <p:cNvSpPr/>
          <p:nvPr/>
        </p:nvSpPr>
        <p:spPr>
          <a:xfrm>
            <a:off x="6707288" y="5736344"/>
            <a:ext cx="5040213" cy="717796"/>
          </a:xfrm>
          <a:prstGeom prst="rect">
            <a:avLst/>
          </a:prstGeom>
          <a:solidFill>
            <a:srgbClr val="C4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nited Italic Cd Md" pitchFamily="2" charset="77"/>
                <a:ea typeface="+mn-ea"/>
                <a:cs typeface="+mn-cs"/>
              </a:rPr>
              <a:t>OPEN TO ALL MAJORS AND GRADE LEVELS</a:t>
            </a:r>
          </a:p>
        </p:txBody>
      </p:sp>
      <p:pic>
        <p:nvPicPr>
          <p:cNvPr id="2" name="Graphic 1">
            <a:extLst>
              <a:ext uri="{FF2B5EF4-FFF2-40B4-BE49-F238E27FC236}">
                <a16:creationId xmlns:a16="http://schemas.microsoft.com/office/drawing/2014/main" id="{862BCA92-DE1E-2D3B-E8C6-4837DE8139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77712" y="4670120"/>
            <a:ext cx="1278029" cy="318996"/>
          </a:xfrm>
          <a:prstGeom prst="rect">
            <a:avLst/>
          </a:prstGeom>
        </p:spPr>
      </p:pic>
      <p:pic>
        <p:nvPicPr>
          <p:cNvPr id="3" name="Graphic 2">
            <a:extLst>
              <a:ext uri="{FF2B5EF4-FFF2-40B4-BE49-F238E27FC236}">
                <a16:creationId xmlns:a16="http://schemas.microsoft.com/office/drawing/2014/main" id="{9DA155F4-7174-2B26-B3F8-DEF874AA29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14757" y="1965187"/>
            <a:ext cx="1472933" cy="303026"/>
          </a:xfrm>
          <a:prstGeom prst="rect">
            <a:avLst/>
          </a:prstGeom>
        </p:spPr>
      </p:pic>
      <p:pic>
        <p:nvPicPr>
          <p:cNvPr id="5" name="Graphic 4">
            <a:extLst>
              <a:ext uri="{FF2B5EF4-FFF2-40B4-BE49-F238E27FC236}">
                <a16:creationId xmlns:a16="http://schemas.microsoft.com/office/drawing/2014/main" id="{8155F8C7-E62E-3489-5D08-0154D681CE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9527" y="1412789"/>
            <a:ext cx="1227131" cy="334674"/>
          </a:xfrm>
          <a:prstGeom prst="rect">
            <a:avLst/>
          </a:prstGeom>
        </p:spPr>
      </p:pic>
      <p:pic>
        <p:nvPicPr>
          <p:cNvPr id="6" name="Graphic 5">
            <a:extLst>
              <a:ext uri="{FF2B5EF4-FFF2-40B4-BE49-F238E27FC236}">
                <a16:creationId xmlns:a16="http://schemas.microsoft.com/office/drawing/2014/main" id="{6682C161-0492-164B-EDFD-2980A0B148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13609" y="4182502"/>
            <a:ext cx="1219592" cy="518473"/>
          </a:xfrm>
          <a:prstGeom prst="rect">
            <a:avLst/>
          </a:prstGeom>
        </p:spPr>
      </p:pic>
      <p:pic>
        <p:nvPicPr>
          <p:cNvPr id="7" name="Graphic 6">
            <a:extLst>
              <a:ext uri="{FF2B5EF4-FFF2-40B4-BE49-F238E27FC236}">
                <a16:creationId xmlns:a16="http://schemas.microsoft.com/office/drawing/2014/main" id="{DC86ECFC-6320-B9CE-4654-28ED1E6980D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82717" y="601678"/>
            <a:ext cx="1278027" cy="717796"/>
          </a:xfrm>
          <a:prstGeom prst="rect">
            <a:avLst/>
          </a:prstGeom>
        </p:spPr>
      </p:pic>
      <p:pic>
        <p:nvPicPr>
          <p:cNvPr id="8" name="Graphic 7">
            <a:extLst>
              <a:ext uri="{FF2B5EF4-FFF2-40B4-BE49-F238E27FC236}">
                <a16:creationId xmlns:a16="http://schemas.microsoft.com/office/drawing/2014/main" id="{23845DDF-C280-C9F2-3446-7A5A92A0030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87880" y="3825726"/>
            <a:ext cx="1088278" cy="364383"/>
          </a:xfrm>
          <a:prstGeom prst="rect">
            <a:avLst/>
          </a:prstGeom>
        </p:spPr>
      </p:pic>
      <p:pic>
        <p:nvPicPr>
          <p:cNvPr id="17" name="Graphic 16">
            <a:extLst>
              <a:ext uri="{FF2B5EF4-FFF2-40B4-BE49-F238E27FC236}">
                <a16:creationId xmlns:a16="http://schemas.microsoft.com/office/drawing/2014/main" id="{65FC4634-C6CE-5FD4-B955-3ED3A5BC727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065228" y="4974464"/>
            <a:ext cx="682273" cy="629791"/>
          </a:xfrm>
          <a:prstGeom prst="rect">
            <a:avLst/>
          </a:prstGeom>
        </p:spPr>
      </p:pic>
      <p:pic>
        <p:nvPicPr>
          <p:cNvPr id="18" name="Picture 12">
            <a:extLst>
              <a:ext uri="{FF2B5EF4-FFF2-40B4-BE49-F238E27FC236}">
                <a16:creationId xmlns:a16="http://schemas.microsoft.com/office/drawing/2014/main" id="{22E51123-5002-B6B9-F374-A53611EDCA9F}"/>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619527" y="3105549"/>
            <a:ext cx="1264084" cy="474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2E04BBA6-B871-0F4B-B55C-84B6EB45F094}"/>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8528307" y="4723993"/>
            <a:ext cx="946784" cy="729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ream Center Golden Triangle">
            <a:extLst>
              <a:ext uri="{FF2B5EF4-FFF2-40B4-BE49-F238E27FC236}">
                <a16:creationId xmlns:a16="http://schemas.microsoft.com/office/drawing/2014/main" id="{120CB9A8-2DBA-982B-149A-FFFD27616D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45124" y="5114242"/>
            <a:ext cx="682274" cy="49001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F268EB7B-445B-D822-517A-60FF8BB5CA05}"/>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691467" y="2434397"/>
            <a:ext cx="1102374" cy="576413"/>
          </a:xfrm>
          <a:prstGeom prst="rect">
            <a:avLst/>
          </a:prstGeom>
        </p:spPr>
      </p:pic>
      <p:pic>
        <p:nvPicPr>
          <p:cNvPr id="22" name="Graphic 21">
            <a:extLst>
              <a:ext uri="{FF2B5EF4-FFF2-40B4-BE49-F238E27FC236}">
                <a16:creationId xmlns:a16="http://schemas.microsoft.com/office/drawing/2014/main" id="{9EE2CA3F-FBCA-A3B5-0206-F2457F1FDB9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707288" y="4735867"/>
            <a:ext cx="510019" cy="834293"/>
          </a:xfrm>
          <a:prstGeom prst="rect">
            <a:avLst/>
          </a:prstGeom>
        </p:spPr>
      </p:pic>
      <p:pic>
        <p:nvPicPr>
          <p:cNvPr id="23" name="Graphic 22">
            <a:extLst>
              <a:ext uri="{FF2B5EF4-FFF2-40B4-BE49-F238E27FC236}">
                <a16:creationId xmlns:a16="http://schemas.microsoft.com/office/drawing/2014/main" id="{078E31B0-7C5A-7CB4-28BD-E6213D66B2BF}"/>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968262" y="4738157"/>
            <a:ext cx="1683170" cy="916157"/>
          </a:xfrm>
          <a:prstGeom prst="rect">
            <a:avLst/>
          </a:prstGeom>
        </p:spPr>
      </p:pic>
    </p:spTree>
    <p:extLst>
      <p:ext uri="{BB962C8B-B14F-4D97-AF65-F5344CB8AC3E}">
        <p14:creationId xmlns:p14="http://schemas.microsoft.com/office/powerpoint/2010/main" val="2952088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8228-DAF7-CD67-E795-E0DFCC506E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97150C-0D8A-940F-572F-971B478022B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AFCFA83-5D89-599C-2DFC-405A5A2FE6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67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DEE5EF9-6525-4757-633F-DBA273A1B75A}"/>
              </a:ext>
            </a:extLst>
          </p:cNvPr>
          <p:cNvSpPr/>
          <p:nvPr/>
        </p:nvSpPr>
        <p:spPr>
          <a:xfrm>
            <a:off x="-9525" y="0"/>
            <a:ext cx="12201525" cy="6858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nvGrpSpPr>
          <p:cNvPr id="3" name="Group 2">
            <a:extLst>
              <a:ext uri="{FF2B5EF4-FFF2-40B4-BE49-F238E27FC236}">
                <a16:creationId xmlns:a16="http://schemas.microsoft.com/office/drawing/2014/main" id="{85D16CCA-81CC-FAFF-6D24-11A101752FA0}"/>
              </a:ext>
            </a:extLst>
          </p:cNvPr>
          <p:cNvGrpSpPr/>
          <p:nvPr/>
        </p:nvGrpSpPr>
        <p:grpSpPr>
          <a:xfrm>
            <a:off x="-9525" y="-9526"/>
            <a:ext cx="1122553" cy="4861306"/>
            <a:chOff x="4700016" y="565404"/>
            <a:chExt cx="1122553" cy="4861306"/>
          </a:xfrm>
        </p:grpSpPr>
        <p:sp>
          <p:nvSpPr>
            <p:cNvPr id="6" name="Freeform 3">
              <a:extLst>
                <a:ext uri="{FF2B5EF4-FFF2-40B4-BE49-F238E27FC236}">
                  <a16:creationId xmlns:a16="http://schemas.microsoft.com/office/drawing/2014/main" id="{8A2F91E1-7C49-0D7D-E520-493F3AAF9BA8}"/>
                </a:ext>
              </a:extLst>
            </p:cNvPr>
            <p:cNvSpPr/>
            <p:nvPr/>
          </p:nvSpPr>
          <p:spPr>
            <a:xfrm>
              <a:off x="4700016" y="565404"/>
              <a:ext cx="1122553" cy="4861306"/>
            </a:xfrm>
            <a:custGeom>
              <a:avLst/>
              <a:gdLst/>
              <a:ahLst/>
              <a:cxnLst/>
              <a:rect l="l" t="t" r="r" b="b"/>
              <a:pathLst>
                <a:path w="1122553" h="4861306">
                  <a:moveTo>
                    <a:pt x="0" y="0"/>
                  </a:moveTo>
                  <a:lnTo>
                    <a:pt x="0" y="4861306"/>
                  </a:lnTo>
                  <a:lnTo>
                    <a:pt x="11225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84" name="Group 83">
            <a:extLst>
              <a:ext uri="{FF2B5EF4-FFF2-40B4-BE49-F238E27FC236}">
                <a16:creationId xmlns:a16="http://schemas.microsoft.com/office/drawing/2014/main" id="{1250E9C8-EF82-D763-3BFA-F233963BCE63}"/>
              </a:ext>
            </a:extLst>
          </p:cNvPr>
          <p:cNvGrpSpPr/>
          <p:nvPr/>
        </p:nvGrpSpPr>
        <p:grpSpPr>
          <a:xfrm>
            <a:off x="96654" y="82992"/>
            <a:ext cx="6874480" cy="2364296"/>
            <a:chOff x="448949" y="452976"/>
            <a:chExt cx="6874480" cy="2364296"/>
          </a:xfrm>
        </p:grpSpPr>
        <p:sp>
          <p:nvSpPr>
            <p:cNvPr id="24" name="Freeform 7">
              <a:extLst>
                <a:ext uri="{FF2B5EF4-FFF2-40B4-BE49-F238E27FC236}">
                  <a16:creationId xmlns:a16="http://schemas.microsoft.com/office/drawing/2014/main" id="{63C3C6C9-82C2-F523-AB66-32B5633DCB37}"/>
                </a:ext>
              </a:extLst>
            </p:cNvPr>
            <p:cNvSpPr/>
            <p:nvPr/>
          </p:nvSpPr>
          <p:spPr>
            <a:xfrm>
              <a:off x="465432" y="452976"/>
              <a:ext cx="6857997" cy="2364296"/>
            </a:xfrm>
            <a:custGeom>
              <a:avLst/>
              <a:gdLst/>
              <a:ahLst/>
              <a:cxnLst/>
              <a:rect l="l" t="t" r="r" b="b"/>
              <a:pathLst>
                <a:path w="6858000" h="3017520">
                  <a:moveTo>
                    <a:pt x="0" y="3017520"/>
                  </a:moveTo>
                  <a:lnTo>
                    <a:pt x="6858000" y="3017520"/>
                  </a:lnTo>
                  <a:lnTo>
                    <a:pt x="6858000" y="0"/>
                  </a:lnTo>
                  <a:lnTo>
                    <a:pt x="0" y="0"/>
                  </a:lnTo>
                  <a:close/>
                </a:path>
              </a:pathLst>
            </a:custGeom>
            <a:solidFill>
              <a:srgbClr val="231F2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8A8C877-BFDF-8F06-266D-7B6234ECCCDC}"/>
                </a:ext>
              </a:extLst>
            </p:cNvPr>
            <p:cNvPicPr>
              <a:picLocks noChangeAspect="1"/>
            </p:cNvPicPr>
            <p:nvPr/>
          </p:nvPicPr>
          <p:blipFill>
            <a:blip r:embed="rId3">
              <a:alphaModFix amt="50000"/>
            </a:blip>
            <a:srcRect t="22191" b="2591"/>
            <a:stretch>
              <a:fillRect/>
            </a:stretch>
          </p:blipFill>
          <p:spPr>
            <a:xfrm>
              <a:off x="448949" y="454006"/>
              <a:ext cx="6874480" cy="2344603"/>
            </a:xfrm>
            <a:prstGeom prst="rect">
              <a:avLst/>
            </a:prstGeom>
          </p:spPr>
        </p:pic>
        <p:sp>
          <p:nvSpPr>
            <p:cNvPr id="18" name="TextBox 53">
              <a:extLst>
                <a:ext uri="{FF2B5EF4-FFF2-40B4-BE49-F238E27FC236}">
                  <a16:creationId xmlns:a16="http://schemas.microsoft.com/office/drawing/2014/main" id="{2E881470-3180-0004-423B-B1800F51D84E}"/>
                </a:ext>
              </a:extLst>
            </p:cNvPr>
            <p:cNvSpPr txBox="1"/>
            <p:nvPr/>
          </p:nvSpPr>
          <p:spPr>
            <a:xfrm>
              <a:off x="724738" y="1230879"/>
              <a:ext cx="6539894" cy="840358"/>
            </a:xfrm>
            <a:prstGeom prst="rect">
              <a:avLst/>
            </a:prstGeom>
          </p:spPr>
          <p:txBody>
            <a:bodyPr lIns="0" tIns="0" rIns="0" bIns="0" rtlCol="0" anchor="t">
              <a:spAutoFit/>
            </a:bodyPr>
            <a:lstStyle/>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000000"/>
                  </a:solidFill>
                  <a:effectLst/>
                  <a:uLnTx/>
                  <a:uFillTx/>
                  <a:latin typeface="Open Sans Condensed Bold Italics"/>
                  <a:ea typeface="Open Sans Condensed Bold Italics"/>
                  <a:cs typeface="Open Sans Condensed Bold Italics"/>
                  <a:sym typeface="Open Sans Condensed Bold Italics"/>
                </a:rPr>
                <a:t>SUMMER INTERN HOUSING</a:t>
              </a:r>
            </a:p>
          </p:txBody>
        </p:sp>
        <p:sp>
          <p:nvSpPr>
            <p:cNvPr id="19" name="Rectangle 18">
              <a:extLst>
                <a:ext uri="{FF2B5EF4-FFF2-40B4-BE49-F238E27FC236}">
                  <a16:creationId xmlns:a16="http://schemas.microsoft.com/office/drawing/2014/main" id="{6D76ED52-81D9-BD1F-F89C-1AE16DCC2A9A}"/>
                </a:ext>
              </a:extLst>
            </p:cNvPr>
            <p:cNvSpPr/>
            <p:nvPr/>
          </p:nvSpPr>
          <p:spPr>
            <a:xfrm>
              <a:off x="457191" y="941421"/>
              <a:ext cx="4981584" cy="249026"/>
            </a:xfrm>
            <a:prstGeom prst="rect">
              <a:avLst/>
            </a:prstGeom>
            <a:solidFill>
              <a:srgbClr val="D6BF92"/>
            </a:solidFill>
            <a:ln>
              <a:solidFill>
                <a:srgbClr val="D6B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0" name="TextBox 53">
              <a:extLst>
                <a:ext uri="{FF2B5EF4-FFF2-40B4-BE49-F238E27FC236}">
                  <a16:creationId xmlns:a16="http://schemas.microsoft.com/office/drawing/2014/main" id="{E3298DDD-7890-C509-2101-16680F598939}"/>
                </a:ext>
              </a:extLst>
            </p:cNvPr>
            <p:cNvSpPr txBox="1"/>
            <p:nvPr/>
          </p:nvSpPr>
          <p:spPr>
            <a:xfrm>
              <a:off x="685800" y="1000125"/>
              <a:ext cx="6539894" cy="1045543"/>
            </a:xfrm>
            <a:prstGeom prst="rect">
              <a:avLst/>
            </a:prstGeom>
          </p:spPr>
          <p:txBody>
            <a:bodyPr lIns="0" tIns="0" rIns="0" bIns="0" rtlCol="0" anchor="t">
              <a:spAutoFit/>
            </a:bodyPr>
            <a:lstStyle/>
            <a:p>
              <a:pPr marL="0" marR="0" lvl="0" indent="0" algn="l" defTabSz="914400" rtl="0" eaLnBrk="1" fontAlgn="auto" latinLnBrk="0" hangingPunct="1">
                <a:lnSpc>
                  <a:spcPts val="1590"/>
                </a:lnSpc>
                <a:spcBef>
                  <a:spcPts val="0"/>
                </a:spcBef>
                <a:spcAft>
                  <a:spcPts val="0"/>
                </a:spcAft>
                <a:buClrTx/>
                <a:buSzTx/>
                <a:buFontTx/>
                <a:buNone/>
                <a:tabLst/>
                <a:defRPr/>
              </a:pPr>
              <a:r>
                <a:rPr kumimoji="0" lang="en-US" sz="1600" b="1" i="0" u="none" strike="noStrike" kern="1200" cap="none" spc="14" normalizeH="0" baseline="0" noProof="0" dirty="0">
                  <a:ln>
                    <a:noFill/>
                  </a:ln>
                  <a:solidFill>
                    <a:srgbClr val="231F20"/>
                  </a:solidFill>
                  <a:effectLst/>
                  <a:uLnTx/>
                  <a:uFillTx/>
                  <a:latin typeface="Open Sans Condensed Ultra-Bold"/>
                  <a:ea typeface="Open Sans Condensed Ultra-Bold"/>
                  <a:cs typeface="Open Sans Condensed Ultra-Bold"/>
                  <a:sym typeface="Open Sans Condensed Ultra-Bold"/>
                </a:rPr>
                <a:t>STAY SMART THIS SUMMER IN INDIANAPOLIS:</a:t>
              </a:r>
            </a:p>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FFFFFF"/>
                  </a:solidFill>
                  <a:effectLst/>
                  <a:uLnTx/>
                  <a:uFillTx/>
                  <a:latin typeface="Open Sans Condensed Bold Italics"/>
                  <a:ea typeface="Open Sans Condensed Bold Italics"/>
                  <a:cs typeface="Open Sans Condensed Bold Italics"/>
                  <a:sym typeface="Open Sans Condensed Bold Italics"/>
                </a:rPr>
                <a:t>SUMMER INTERN HOUSING</a:t>
              </a:r>
            </a:p>
          </p:txBody>
        </p:sp>
      </p:grpSp>
      <p:grpSp>
        <p:nvGrpSpPr>
          <p:cNvPr id="41" name="Group 40">
            <a:extLst>
              <a:ext uri="{FF2B5EF4-FFF2-40B4-BE49-F238E27FC236}">
                <a16:creationId xmlns:a16="http://schemas.microsoft.com/office/drawing/2014/main" id="{AA4A4625-11AC-8910-ED50-7A01AD144E62}"/>
              </a:ext>
            </a:extLst>
          </p:cNvPr>
          <p:cNvGrpSpPr/>
          <p:nvPr/>
        </p:nvGrpSpPr>
        <p:grpSpPr>
          <a:xfrm>
            <a:off x="8451790" y="4435933"/>
            <a:ext cx="2895601" cy="1195221"/>
            <a:chOff x="2543174" y="3510129"/>
            <a:chExt cx="2895601" cy="1195221"/>
          </a:xfrm>
        </p:grpSpPr>
        <p:grpSp>
          <p:nvGrpSpPr>
            <p:cNvPr id="29" name="Group 9">
              <a:extLst>
                <a:ext uri="{FF2B5EF4-FFF2-40B4-BE49-F238E27FC236}">
                  <a16:creationId xmlns:a16="http://schemas.microsoft.com/office/drawing/2014/main" id="{DCA83C82-A872-926E-9652-0D1DCB1D6B6F}"/>
                </a:ext>
              </a:extLst>
            </p:cNvPr>
            <p:cNvGrpSpPr/>
            <p:nvPr/>
          </p:nvGrpSpPr>
          <p:grpSpPr>
            <a:xfrm>
              <a:off x="2543174" y="3510129"/>
              <a:ext cx="2895601" cy="1195221"/>
              <a:chOff x="0" y="0"/>
              <a:chExt cx="4629150" cy="1842503"/>
            </a:xfrm>
            <a:solidFill>
              <a:srgbClr val="D6BF92"/>
            </a:solidFill>
          </p:grpSpPr>
          <p:sp>
            <p:nvSpPr>
              <p:cNvPr id="30" name="Freeform 10">
                <a:extLst>
                  <a:ext uri="{FF2B5EF4-FFF2-40B4-BE49-F238E27FC236}">
                    <a16:creationId xmlns:a16="http://schemas.microsoft.com/office/drawing/2014/main" id="{378C5B67-EFCB-78A3-22BC-CA744DAF6582}"/>
                  </a:ext>
                </a:extLst>
              </p:cNvPr>
              <p:cNvSpPr/>
              <p:nvPr/>
            </p:nvSpPr>
            <p:spPr>
              <a:xfrm>
                <a:off x="66675" y="66675"/>
                <a:ext cx="4495800" cy="1709166"/>
              </a:xfrm>
              <a:custGeom>
                <a:avLst/>
                <a:gdLst/>
                <a:ahLst/>
                <a:cxnLst/>
                <a:rect l="l" t="t" r="r" b="b"/>
                <a:pathLst>
                  <a:path w="4495800" h="1709166">
                    <a:moveTo>
                      <a:pt x="0" y="1709166"/>
                    </a:moveTo>
                    <a:lnTo>
                      <a:pt x="4495800" y="1709166"/>
                    </a:lnTo>
                    <a:lnTo>
                      <a:pt x="4495800" y="0"/>
                    </a:lnTo>
                    <a:lnTo>
                      <a:pt x="0" y="0"/>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1" name="Freeform 11">
                <a:extLst>
                  <a:ext uri="{FF2B5EF4-FFF2-40B4-BE49-F238E27FC236}">
                    <a16:creationId xmlns:a16="http://schemas.microsoft.com/office/drawing/2014/main" id="{7292B4A8-89DC-46E0-394E-72BC85C261E0}"/>
                  </a:ext>
                </a:extLst>
              </p:cNvPr>
              <p:cNvSpPr/>
              <p:nvPr/>
            </p:nvSpPr>
            <p:spPr>
              <a:xfrm>
                <a:off x="63500" y="63500"/>
                <a:ext cx="4502150" cy="1715516"/>
              </a:xfrm>
              <a:custGeom>
                <a:avLst/>
                <a:gdLst/>
                <a:ahLst/>
                <a:cxnLst/>
                <a:rect l="l" t="t" r="r" b="b"/>
                <a:pathLst>
                  <a:path w="4502150" h="1715516">
                    <a:moveTo>
                      <a:pt x="3175" y="1709166"/>
                    </a:moveTo>
                    <a:lnTo>
                      <a:pt x="4498975" y="1709166"/>
                    </a:lnTo>
                    <a:lnTo>
                      <a:pt x="4498975" y="1712341"/>
                    </a:lnTo>
                    <a:lnTo>
                      <a:pt x="4495800" y="1712341"/>
                    </a:lnTo>
                    <a:lnTo>
                      <a:pt x="4495800" y="3175"/>
                    </a:lnTo>
                    <a:lnTo>
                      <a:pt x="4498975" y="3175"/>
                    </a:lnTo>
                    <a:lnTo>
                      <a:pt x="4498975" y="6350"/>
                    </a:lnTo>
                    <a:lnTo>
                      <a:pt x="3175" y="6350"/>
                    </a:lnTo>
                    <a:lnTo>
                      <a:pt x="3175" y="3175"/>
                    </a:lnTo>
                    <a:lnTo>
                      <a:pt x="6350" y="3175"/>
                    </a:lnTo>
                    <a:lnTo>
                      <a:pt x="6350" y="1712341"/>
                    </a:lnTo>
                    <a:lnTo>
                      <a:pt x="3175" y="1712341"/>
                    </a:lnTo>
                    <a:lnTo>
                      <a:pt x="3175" y="1709166"/>
                    </a:lnTo>
                    <a:moveTo>
                      <a:pt x="3175" y="1715516"/>
                    </a:moveTo>
                    <a:lnTo>
                      <a:pt x="0" y="1715516"/>
                    </a:lnTo>
                    <a:lnTo>
                      <a:pt x="0" y="1712341"/>
                    </a:lnTo>
                    <a:lnTo>
                      <a:pt x="0" y="3175"/>
                    </a:lnTo>
                    <a:lnTo>
                      <a:pt x="0" y="0"/>
                    </a:lnTo>
                    <a:lnTo>
                      <a:pt x="3175" y="0"/>
                    </a:lnTo>
                    <a:lnTo>
                      <a:pt x="4498975" y="0"/>
                    </a:lnTo>
                    <a:lnTo>
                      <a:pt x="4502150" y="0"/>
                    </a:lnTo>
                    <a:lnTo>
                      <a:pt x="4502150" y="3175"/>
                    </a:lnTo>
                    <a:lnTo>
                      <a:pt x="4502150" y="1712341"/>
                    </a:lnTo>
                    <a:lnTo>
                      <a:pt x="4502150" y="1715516"/>
                    </a:lnTo>
                    <a:lnTo>
                      <a:pt x="4498975" y="1715516"/>
                    </a:lnTo>
                    <a:lnTo>
                      <a:pt x="3175" y="1715516"/>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32" name="TextBox 57">
              <a:extLst>
                <a:ext uri="{FF2B5EF4-FFF2-40B4-BE49-F238E27FC236}">
                  <a16:creationId xmlns:a16="http://schemas.microsoft.com/office/drawing/2014/main" id="{17EC2FB4-ABF4-74E3-58F5-09B5EFFDB97E}"/>
                </a:ext>
              </a:extLst>
            </p:cNvPr>
            <p:cNvSpPr txBox="1"/>
            <p:nvPr/>
          </p:nvSpPr>
          <p:spPr>
            <a:xfrm>
              <a:off x="2580908" y="3609470"/>
              <a:ext cx="2818145" cy="198581"/>
            </a:xfrm>
            <a:prstGeom prst="rect">
              <a:avLst/>
            </a:prstGeom>
          </p:spPr>
          <p:txBody>
            <a:bodyPr wrap="square"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200" b="1" i="0" u="none" strike="noStrike" kern="1200" cap="none" spc="154" normalizeH="0" baseline="0" noProof="0" dirty="0">
                  <a:ln>
                    <a:noFill/>
                  </a:ln>
                  <a:solidFill>
                    <a:srgbClr val="231F20"/>
                  </a:solidFill>
                  <a:effectLst/>
                  <a:uLnTx/>
                  <a:uFillTx/>
                  <a:latin typeface="Arimo Bold"/>
                  <a:ea typeface="Arimo Bold"/>
                  <a:cs typeface="Arimo Bold"/>
                  <a:sym typeface="Arimo Bold"/>
                </a:rPr>
                <a:t>PRICING</a:t>
              </a:r>
              <a:r>
                <a:rPr kumimoji="0" lang="en-US" sz="1200" b="0" i="0" u="none" strike="noStrike" kern="1200" cap="none" spc="154" normalizeH="0" baseline="0" noProof="0" dirty="0">
                  <a:ln>
                    <a:noFill/>
                  </a:ln>
                  <a:solidFill>
                    <a:srgbClr val="231F20"/>
                  </a:solidFill>
                  <a:effectLst/>
                  <a:uLnTx/>
                  <a:uFillTx/>
                  <a:latin typeface="Arimo"/>
                  <a:ea typeface="Arimo"/>
                  <a:cs typeface="Arimo"/>
                  <a:sym typeface="Arimo"/>
                </a:rPr>
                <a:t> </a:t>
              </a:r>
            </a:p>
          </p:txBody>
        </p:sp>
        <p:sp>
          <p:nvSpPr>
            <p:cNvPr id="36" name="TextBox 61">
              <a:extLst>
                <a:ext uri="{FF2B5EF4-FFF2-40B4-BE49-F238E27FC236}">
                  <a16:creationId xmlns:a16="http://schemas.microsoft.com/office/drawing/2014/main" id="{C516EAC0-3125-1270-7204-621E5185FF10}"/>
                </a:ext>
              </a:extLst>
            </p:cNvPr>
            <p:cNvSpPr txBox="1"/>
            <p:nvPr/>
          </p:nvSpPr>
          <p:spPr>
            <a:xfrm>
              <a:off x="2582894" y="3853919"/>
              <a:ext cx="2810204"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$75 </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non-refundable application fee</a:t>
              </a:r>
            </a:p>
          </p:txBody>
        </p:sp>
        <p:sp>
          <p:nvSpPr>
            <p:cNvPr id="37" name="TextBox 62">
              <a:extLst>
                <a:ext uri="{FF2B5EF4-FFF2-40B4-BE49-F238E27FC236}">
                  <a16:creationId xmlns:a16="http://schemas.microsoft.com/office/drawing/2014/main" id="{6397C017-C8F7-139F-E474-DC356F8B1EB4}"/>
                </a:ext>
              </a:extLst>
            </p:cNvPr>
            <p:cNvSpPr txBox="1"/>
            <p:nvPr/>
          </p:nvSpPr>
          <p:spPr>
            <a:xfrm>
              <a:off x="2582894" y="4099706"/>
              <a:ext cx="2812189"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$329</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Purdue students</a:t>
              </a:r>
            </a:p>
          </p:txBody>
        </p:sp>
        <p:sp>
          <p:nvSpPr>
            <p:cNvPr id="38" name="TextBox 63">
              <a:extLst>
                <a:ext uri="{FF2B5EF4-FFF2-40B4-BE49-F238E27FC236}">
                  <a16:creationId xmlns:a16="http://schemas.microsoft.com/office/drawing/2014/main" id="{C4C9AFFA-E2B2-0DB0-8700-2277F88CCDEA}"/>
                </a:ext>
              </a:extLst>
            </p:cNvPr>
            <p:cNvSpPr txBox="1"/>
            <p:nvPr/>
          </p:nvSpPr>
          <p:spPr>
            <a:xfrm>
              <a:off x="2580908" y="4336759"/>
              <a:ext cx="2816160"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$371</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non-Purdue students</a:t>
              </a:r>
            </a:p>
          </p:txBody>
        </p:sp>
        <p:cxnSp>
          <p:nvCxnSpPr>
            <p:cNvPr id="40" name="Straight Connector 39">
              <a:extLst>
                <a:ext uri="{FF2B5EF4-FFF2-40B4-BE49-F238E27FC236}">
                  <a16:creationId xmlns:a16="http://schemas.microsoft.com/office/drawing/2014/main" id="{62B2254B-991A-6EE5-BFB9-86F099953742}"/>
                </a:ext>
              </a:extLst>
            </p:cNvPr>
            <p:cNvCxnSpPr/>
            <p:nvPr/>
          </p:nvCxnSpPr>
          <p:spPr>
            <a:xfrm>
              <a:off x="2686050" y="3838575"/>
              <a:ext cx="2600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Freeform 52">
            <a:extLst>
              <a:ext uri="{FF2B5EF4-FFF2-40B4-BE49-F238E27FC236}">
                <a16:creationId xmlns:a16="http://schemas.microsoft.com/office/drawing/2014/main" id="{47EDFF51-CBA2-2821-7145-852285DDFF71}"/>
              </a:ext>
            </a:extLst>
          </p:cNvPr>
          <p:cNvSpPr/>
          <p:nvPr/>
        </p:nvSpPr>
        <p:spPr>
          <a:xfrm>
            <a:off x="11636248" y="4460749"/>
            <a:ext cx="555752" cy="2406776"/>
          </a:xfrm>
          <a:custGeom>
            <a:avLst/>
            <a:gdLst/>
            <a:ahLst/>
            <a:cxnLst/>
            <a:rect l="l" t="t" r="r" b="b"/>
            <a:pathLst>
              <a:path w="555752" h="2406777">
                <a:moveTo>
                  <a:pt x="555753" y="0"/>
                </a:moveTo>
                <a:lnTo>
                  <a:pt x="0" y="2406777"/>
                </a:lnTo>
                <a:lnTo>
                  <a:pt x="555753" y="2406777"/>
                </a:lnTo>
                <a:lnTo>
                  <a:pt x="5557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75" name="TextBox 64">
            <a:extLst>
              <a:ext uri="{FF2B5EF4-FFF2-40B4-BE49-F238E27FC236}">
                <a16:creationId xmlns:a16="http://schemas.microsoft.com/office/drawing/2014/main" id="{69A7D21E-E484-05EA-DC01-789BE478EE31}"/>
              </a:ext>
            </a:extLst>
          </p:cNvPr>
          <p:cNvSpPr txBox="1"/>
          <p:nvPr/>
        </p:nvSpPr>
        <p:spPr>
          <a:xfrm>
            <a:off x="8769589" y="5838432"/>
            <a:ext cx="2268339"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For more information, visit: tinyurl.com/</a:t>
            </a:r>
            <a:r>
              <a:rPr kumimoji="0" lang="en-US" sz="1200" b="1" i="0" u="none" strike="noStrike" kern="1200" cap="none" spc="9"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indyintern</a:t>
            </a:r>
            <a:endPar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nvGrpSpPr>
          <p:cNvPr id="82" name="Group 81">
            <a:extLst>
              <a:ext uri="{FF2B5EF4-FFF2-40B4-BE49-F238E27FC236}">
                <a16:creationId xmlns:a16="http://schemas.microsoft.com/office/drawing/2014/main" id="{F78BAF36-D91D-53BB-2202-95B26662E547}"/>
              </a:ext>
            </a:extLst>
          </p:cNvPr>
          <p:cNvGrpSpPr/>
          <p:nvPr/>
        </p:nvGrpSpPr>
        <p:grpSpPr>
          <a:xfrm>
            <a:off x="2042317" y="5482601"/>
            <a:ext cx="1248642" cy="1274007"/>
            <a:chOff x="2400510" y="4914120"/>
            <a:chExt cx="1248642" cy="1274007"/>
          </a:xfrm>
        </p:grpSpPr>
        <p:sp>
          <p:nvSpPr>
            <p:cNvPr id="74" name="Freeform 46">
              <a:extLst>
                <a:ext uri="{FF2B5EF4-FFF2-40B4-BE49-F238E27FC236}">
                  <a16:creationId xmlns:a16="http://schemas.microsoft.com/office/drawing/2014/main" id="{7AB7D03A-6AA6-A1CF-192C-6AA6A35936A8}"/>
                </a:ext>
              </a:extLst>
            </p:cNvPr>
            <p:cNvSpPr/>
            <p:nvPr/>
          </p:nvSpPr>
          <p:spPr>
            <a:xfrm>
              <a:off x="2467938" y="4914120"/>
              <a:ext cx="1113787" cy="1113806"/>
            </a:xfrm>
            <a:custGeom>
              <a:avLst/>
              <a:gdLst/>
              <a:ahLst/>
              <a:cxnLst/>
              <a:rect l="l" t="t" r="r" b="b"/>
              <a:pathLst>
                <a:path w="1113787" h="1113806">
                  <a:moveTo>
                    <a:pt x="0" y="0"/>
                  </a:moveTo>
                  <a:lnTo>
                    <a:pt x="1113787" y="0"/>
                  </a:lnTo>
                  <a:lnTo>
                    <a:pt x="1113787" y="1113806"/>
                  </a:lnTo>
                  <a:lnTo>
                    <a:pt x="0" y="111380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81" name="Group 80">
              <a:extLst>
                <a:ext uri="{FF2B5EF4-FFF2-40B4-BE49-F238E27FC236}">
                  <a16:creationId xmlns:a16="http://schemas.microsoft.com/office/drawing/2014/main" id="{40927F90-97B9-4900-A6BF-E9AB69878956}"/>
                </a:ext>
              </a:extLst>
            </p:cNvPr>
            <p:cNvGrpSpPr/>
            <p:nvPr/>
          </p:nvGrpSpPr>
          <p:grpSpPr>
            <a:xfrm>
              <a:off x="2400510" y="6047262"/>
              <a:ext cx="1248642" cy="140865"/>
              <a:chOff x="2447364" y="6093332"/>
              <a:chExt cx="1248642" cy="140865"/>
            </a:xfrm>
          </p:grpSpPr>
          <p:grpSp>
            <p:nvGrpSpPr>
              <p:cNvPr id="70" name="Group 18">
                <a:extLst>
                  <a:ext uri="{FF2B5EF4-FFF2-40B4-BE49-F238E27FC236}">
                    <a16:creationId xmlns:a16="http://schemas.microsoft.com/office/drawing/2014/main" id="{6EDA8ADA-1BD6-C2A4-B8F6-313B66595546}"/>
                  </a:ext>
                </a:extLst>
              </p:cNvPr>
              <p:cNvGrpSpPr/>
              <p:nvPr/>
            </p:nvGrpSpPr>
            <p:grpSpPr>
              <a:xfrm>
                <a:off x="2447364" y="6101971"/>
                <a:ext cx="129369" cy="132226"/>
                <a:chOff x="0" y="0"/>
                <a:chExt cx="172491" cy="176301"/>
              </a:xfrm>
            </p:grpSpPr>
            <p:sp>
              <p:nvSpPr>
                <p:cNvPr id="71" name="Freeform 19">
                  <a:extLst>
                    <a:ext uri="{FF2B5EF4-FFF2-40B4-BE49-F238E27FC236}">
                      <a16:creationId xmlns:a16="http://schemas.microsoft.com/office/drawing/2014/main" id="{B6FA60D8-F81F-1A74-A15D-A26F80B5F35B}"/>
                    </a:ext>
                  </a:extLst>
                </p:cNvPr>
                <p:cNvSpPr/>
                <p:nvPr/>
              </p:nvSpPr>
              <p:spPr>
                <a:xfrm>
                  <a:off x="0" y="0"/>
                  <a:ext cx="172466" cy="176276"/>
                </a:xfrm>
                <a:custGeom>
                  <a:avLst/>
                  <a:gdLst/>
                  <a:ahLst/>
                  <a:cxnLst/>
                  <a:rect l="l" t="t" r="r" b="b"/>
                  <a:pathLst>
                    <a:path w="172466" h="176276">
                      <a:moveTo>
                        <a:pt x="0" y="0"/>
                      </a:moveTo>
                      <a:lnTo>
                        <a:pt x="172466" y="0"/>
                      </a:lnTo>
                      <a:lnTo>
                        <a:pt x="172466" y="176276"/>
                      </a:lnTo>
                      <a:lnTo>
                        <a:pt x="0" y="176276"/>
                      </a:lnTo>
                      <a:lnTo>
                        <a:pt x="0" y="0"/>
                      </a:lnTo>
                      <a:close/>
                    </a:path>
                  </a:pathLst>
                </a:custGeom>
                <a:blipFill>
                  <a:blip r:embed="rId5"/>
                  <a:stretch>
                    <a:fillRect r="-14" b="-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72" name="Group 20">
                <a:extLst>
                  <a:ext uri="{FF2B5EF4-FFF2-40B4-BE49-F238E27FC236}">
                    <a16:creationId xmlns:a16="http://schemas.microsoft.com/office/drawing/2014/main" id="{11A97632-F4AB-1BFD-F1F5-97A89AF27267}"/>
                  </a:ext>
                </a:extLst>
              </p:cNvPr>
              <p:cNvGrpSpPr/>
              <p:nvPr/>
            </p:nvGrpSpPr>
            <p:grpSpPr>
              <a:xfrm>
                <a:off x="2611870" y="6103334"/>
                <a:ext cx="128768" cy="128768"/>
                <a:chOff x="0" y="0"/>
                <a:chExt cx="171691" cy="171691"/>
              </a:xfrm>
            </p:grpSpPr>
            <p:sp>
              <p:nvSpPr>
                <p:cNvPr id="73" name="Freeform 21">
                  <a:extLst>
                    <a:ext uri="{FF2B5EF4-FFF2-40B4-BE49-F238E27FC236}">
                      <a16:creationId xmlns:a16="http://schemas.microsoft.com/office/drawing/2014/main" id="{C3DBA9DE-94CB-FAF5-5AD9-0B2A2688E4FC}"/>
                    </a:ext>
                  </a:extLst>
                </p:cNvPr>
                <p:cNvSpPr/>
                <p:nvPr/>
              </p:nvSpPr>
              <p:spPr>
                <a:xfrm>
                  <a:off x="0" y="0"/>
                  <a:ext cx="171704" cy="171704"/>
                </a:xfrm>
                <a:custGeom>
                  <a:avLst/>
                  <a:gdLst/>
                  <a:ahLst/>
                  <a:cxnLst/>
                  <a:rect l="l" t="t" r="r" b="b"/>
                  <a:pathLst>
                    <a:path w="171704" h="171704">
                      <a:moveTo>
                        <a:pt x="0" y="0"/>
                      </a:moveTo>
                      <a:lnTo>
                        <a:pt x="171704" y="0"/>
                      </a:lnTo>
                      <a:lnTo>
                        <a:pt x="171704" y="171704"/>
                      </a:lnTo>
                      <a:lnTo>
                        <a:pt x="0" y="171704"/>
                      </a:lnTo>
                      <a:lnTo>
                        <a:pt x="0" y="0"/>
                      </a:lnTo>
                      <a:close/>
                    </a:path>
                  </a:pathLst>
                </a:custGeom>
                <a:blipFill>
                  <a:blip r:embed="rId6"/>
                  <a:stretch>
                    <a:fillRect r="7" b="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7" name="TextBox 67">
                <a:extLst>
                  <a:ext uri="{FF2B5EF4-FFF2-40B4-BE49-F238E27FC236}">
                    <a16:creationId xmlns:a16="http://schemas.microsoft.com/office/drawing/2014/main" id="{42A5D686-0465-9323-F56B-B00F720A7734}"/>
                  </a:ext>
                </a:extLst>
              </p:cNvPr>
              <p:cNvSpPr txBox="1"/>
              <p:nvPr/>
            </p:nvSpPr>
            <p:spPr>
              <a:xfrm>
                <a:off x="2774424" y="6093332"/>
                <a:ext cx="921582"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@reslifeatpurdue</a:t>
                </a:r>
              </a:p>
            </p:txBody>
          </p:sp>
        </p:grpSp>
      </p:grpSp>
      <p:grpSp>
        <p:nvGrpSpPr>
          <p:cNvPr id="83" name="Group 82">
            <a:extLst>
              <a:ext uri="{FF2B5EF4-FFF2-40B4-BE49-F238E27FC236}">
                <a16:creationId xmlns:a16="http://schemas.microsoft.com/office/drawing/2014/main" id="{4BC5BDFE-E443-FFA5-1AD1-CAF5320338C8}"/>
              </a:ext>
            </a:extLst>
          </p:cNvPr>
          <p:cNvGrpSpPr/>
          <p:nvPr/>
        </p:nvGrpSpPr>
        <p:grpSpPr>
          <a:xfrm>
            <a:off x="9192260" y="6342592"/>
            <a:ext cx="1422996" cy="143837"/>
            <a:chOff x="5802698" y="6098212"/>
            <a:chExt cx="1422996" cy="143837"/>
          </a:xfrm>
        </p:grpSpPr>
        <p:grpSp>
          <p:nvGrpSpPr>
            <p:cNvPr id="68" name="Group 16">
              <a:extLst>
                <a:ext uri="{FF2B5EF4-FFF2-40B4-BE49-F238E27FC236}">
                  <a16:creationId xmlns:a16="http://schemas.microsoft.com/office/drawing/2014/main" id="{86D441D4-736B-41C8-BF7D-F8BB4B8516F9}"/>
                </a:ext>
              </a:extLst>
            </p:cNvPr>
            <p:cNvGrpSpPr/>
            <p:nvPr/>
          </p:nvGrpSpPr>
          <p:grpSpPr>
            <a:xfrm>
              <a:off x="5802698" y="6106032"/>
              <a:ext cx="136017" cy="136017"/>
              <a:chOff x="0" y="0"/>
              <a:chExt cx="181356" cy="181356"/>
            </a:xfrm>
          </p:grpSpPr>
          <p:sp>
            <p:nvSpPr>
              <p:cNvPr id="69" name="Freeform 17">
                <a:extLst>
                  <a:ext uri="{FF2B5EF4-FFF2-40B4-BE49-F238E27FC236}">
                    <a16:creationId xmlns:a16="http://schemas.microsoft.com/office/drawing/2014/main" id="{E6D113C1-708D-FD67-3FC3-B25969888646}"/>
                  </a:ext>
                </a:extLst>
              </p:cNvPr>
              <p:cNvSpPr/>
              <p:nvPr/>
            </p:nvSpPr>
            <p:spPr>
              <a:xfrm>
                <a:off x="0" y="0"/>
                <a:ext cx="181356" cy="181356"/>
              </a:xfrm>
              <a:custGeom>
                <a:avLst/>
                <a:gdLst/>
                <a:ahLst/>
                <a:cxnLst/>
                <a:rect l="l" t="t" r="r" b="b"/>
                <a:pathLst>
                  <a:path w="181356" h="181356">
                    <a:moveTo>
                      <a:pt x="0" y="0"/>
                    </a:moveTo>
                    <a:lnTo>
                      <a:pt x="181356" y="0"/>
                    </a:lnTo>
                    <a:lnTo>
                      <a:pt x="181356" y="181356"/>
                    </a:lnTo>
                    <a:lnTo>
                      <a:pt x="0" y="18135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8" name="TextBox 68">
              <a:extLst>
                <a:ext uri="{FF2B5EF4-FFF2-40B4-BE49-F238E27FC236}">
                  <a16:creationId xmlns:a16="http://schemas.microsoft.com/office/drawing/2014/main" id="{9E06A8D4-9911-94A4-986D-97AB93FE138B}"/>
                </a:ext>
              </a:extLst>
            </p:cNvPr>
            <p:cNvSpPr txBox="1"/>
            <p:nvPr/>
          </p:nvSpPr>
          <p:spPr>
            <a:xfrm>
              <a:off x="5974348" y="6098212"/>
              <a:ext cx="1251346"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a:t>
              </a:r>
              <a:r>
                <a:rPr kumimoji="0" lang="en-US" sz="800" b="1" i="0" u="none" strike="noStrike" kern="1200" cap="none" spc="14"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UniversityResidences</a:t>
              </a:r>
              <a:endPar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grpSp>
        <p:nvGrpSpPr>
          <p:cNvPr id="80" name="Group 79">
            <a:extLst>
              <a:ext uri="{FF2B5EF4-FFF2-40B4-BE49-F238E27FC236}">
                <a16:creationId xmlns:a16="http://schemas.microsoft.com/office/drawing/2014/main" id="{48D65E91-B254-D704-F656-081D3423000F}"/>
              </a:ext>
            </a:extLst>
          </p:cNvPr>
          <p:cNvGrpSpPr/>
          <p:nvPr/>
        </p:nvGrpSpPr>
        <p:grpSpPr>
          <a:xfrm>
            <a:off x="5084354" y="5435480"/>
            <a:ext cx="2013766" cy="1304953"/>
            <a:chOff x="106144" y="5403799"/>
            <a:chExt cx="2013766" cy="1304953"/>
          </a:xfrm>
        </p:grpSpPr>
        <p:pic>
          <p:nvPicPr>
            <p:cNvPr id="79" name="Picture 78" descr="A logo of a university&#10;&#10;AI-generated content may be incorrect.">
              <a:extLst>
                <a:ext uri="{FF2B5EF4-FFF2-40B4-BE49-F238E27FC236}">
                  <a16:creationId xmlns:a16="http://schemas.microsoft.com/office/drawing/2014/main" id="{BF05D09E-4CFE-0B3A-84EB-ADD02A532502}"/>
                </a:ext>
              </a:extLst>
            </p:cNvPr>
            <p:cNvPicPr>
              <a:picLocks noChangeAspect="1"/>
            </p:cNvPicPr>
            <p:nvPr/>
          </p:nvPicPr>
          <p:blipFill>
            <a:blip r:embed="rId8"/>
            <a:stretch>
              <a:fillRect/>
            </a:stretch>
          </p:blipFill>
          <p:spPr>
            <a:xfrm>
              <a:off x="306846" y="5403799"/>
              <a:ext cx="1612363" cy="1304953"/>
            </a:xfrm>
            <a:prstGeom prst="rect">
              <a:avLst/>
            </a:prstGeom>
          </p:spPr>
        </p:pic>
        <p:sp>
          <p:nvSpPr>
            <p:cNvPr id="76" name="TextBox 66">
              <a:extLst>
                <a:ext uri="{FF2B5EF4-FFF2-40B4-BE49-F238E27FC236}">
                  <a16:creationId xmlns:a16="http://schemas.microsoft.com/office/drawing/2014/main" id="{B64E3580-F7E3-B72F-64EE-9065176DB710}"/>
                </a:ext>
              </a:extLst>
            </p:cNvPr>
            <p:cNvSpPr txBox="1"/>
            <p:nvPr/>
          </p:nvSpPr>
          <p:spPr>
            <a:xfrm>
              <a:off x="106144" y="6578070"/>
              <a:ext cx="2013766" cy="12877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housing.purdue.edu/my-housing/indy</a:t>
              </a:r>
            </a:p>
          </p:txBody>
        </p:sp>
      </p:grpSp>
      <p:grpSp>
        <p:nvGrpSpPr>
          <p:cNvPr id="109" name="Group 12">
            <a:extLst>
              <a:ext uri="{FF2B5EF4-FFF2-40B4-BE49-F238E27FC236}">
                <a16:creationId xmlns:a16="http://schemas.microsoft.com/office/drawing/2014/main" id="{0415860B-A3C4-E460-13F2-EBC14B2DEA2F}"/>
              </a:ext>
            </a:extLst>
          </p:cNvPr>
          <p:cNvGrpSpPr/>
          <p:nvPr/>
        </p:nvGrpSpPr>
        <p:grpSpPr>
          <a:xfrm>
            <a:off x="8441750" y="155945"/>
            <a:ext cx="2923979" cy="2073044"/>
            <a:chOff x="0" y="0"/>
            <a:chExt cx="2840571" cy="1893519"/>
          </a:xfrm>
        </p:grpSpPr>
        <p:sp>
          <p:nvSpPr>
            <p:cNvPr id="110" name="Freeform 13">
              <a:extLst>
                <a:ext uri="{FF2B5EF4-FFF2-40B4-BE49-F238E27FC236}">
                  <a16:creationId xmlns:a16="http://schemas.microsoft.com/office/drawing/2014/main" id="{CB498261-F5F0-94E7-2C9A-D2E0E4D391D9}"/>
                </a:ext>
              </a:extLst>
            </p:cNvPr>
            <p:cNvSpPr/>
            <p:nvPr/>
          </p:nvSpPr>
          <p:spPr>
            <a:xfrm>
              <a:off x="0" y="0"/>
              <a:ext cx="2840609" cy="1893570"/>
            </a:xfrm>
            <a:custGeom>
              <a:avLst/>
              <a:gdLst/>
              <a:ahLst/>
              <a:cxnLst/>
              <a:rect l="l" t="t" r="r" b="b"/>
              <a:pathLst>
                <a:path w="2840609" h="1893570">
                  <a:moveTo>
                    <a:pt x="0" y="0"/>
                  </a:moveTo>
                  <a:lnTo>
                    <a:pt x="2840609" y="0"/>
                  </a:lnTo>
                  <a:lnTo>
                    <a:pt x="2840609" y="1893570"/>
                  </a:lnTo>
                  <a:lnTo>
                    <a:pt x="0" y="1893570"/>
                  </a:lnTo>
                  <a:lnTo>
                    <a:pt x="0" y="0"/>
                  </a:lnTo>
                  <a:close/>
                </a:path>
              </a:pathLst>
            </a:custGeom>
            <a:blipFill>
              <a:blip r:embed="rId9"/>
              <a:stretch>
                <a:fillRect l="-608" t="-928" r="-616" b="-910"/>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11" name="Group 14">
            <a:extLst>
              <a:ext uri="{FF2B5EF4-FFF2-40B4-BE49-F238E27FC236}">
                <a16:creationId xmlns:a16="http://schemas.microsoft.com/office/drawing/2014/main" id="{BB8F9FC5-2BD5-C50F-7913-2D4DD44B89FD}"/>
              </a:ext>
            </a:extLst>
          </p:cNvPr>
          <p:cNvGrpSpPr/>
          <p:nvPr/>
        </p:nvGrpSpPr>
        <p:grpSpPr>
          <a:xfrm>
            <a:off x="8441751" y="2342929"/>
            <a:ext cx="2915732" cy="1979067"/>
            <a:chOff x="0" y="0"/>
            <a:chExt cx="2840279" cy="1893519"/>
          </a:xfrm>
        </p:grpSpPr>
        <p:sp>
          <p:nvSpPr>
            <p:cNvPr id="112" name="Freeform 15">
              <a:extLst>
                <a:ext uri="{FF2B5EF4-FFF2-40B4-BE49-F238E27FC236}">
                  <a16:creationId xmlns:a16="http://schemas.microsoft.com/office/drawing/2014/main" id="{8FACB115-2FFA-264C-B7C8-E3818DF653C6}"/>
                </a:ext>
              </a:extLst>
            </p:cNvPr>
            <p:cNvSpPr/>
            <p:nvPr/>
          </p:nvSpPr>
          <p:spPr>
            <a:xfrm>
              <a:off x="0" y="0"/>
              <a:ext cx="2840228" cy="1893570"/>
            </a:xfrm>
            <a:custGeom>
              <a:avLst/>
              <a:gdLst/>
              <a:ahLst/>
              <a:cxnLst/>
              <a:rect l="l" t="t" r="r" b="b"/>
              <a:pathLst>
                <a:path w="2840228" h="1893570">
                  <a:moveTo>
                    <a:pt x="0" y="0"/>
                  </a:moveTo>
                  <a:lnTo>
                    <a:pt x="2840228" y="0"/>
                  </a:lnTo>
                  <a:lnTo>
                    <a:pt x="2840228" y="1893570"/>
                  </a:lnTo>
                  <a:lnTo>
                    <a:pt x="0" y="1893570"/>
                  </a:lnTo>
                  <a:lnTo>
                    <a:pt x="0" y="0"/>
                  </a:lnTo>
                  <a:close/>
                </a:path>
              </a:pathLst>
            </a:custGeom>
            <a:blipFill>
              <a:blip r:embed="rId10"/>
              <a:stretch>
                <a:fillRect r="-1" b="2"/>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113" name="TextBox 55">
            <a:extLst>
              <a:ext uri="{FF2B5EF4-FFF2-40B4-BE49-F238E27FC236}">
                <a16:creationId xmlns:a16="http://schemas.microsoft.com/office/drawing/2014/main" id="{3952D5CE-4603-EF5B-2B9A-B56644A807BB}"/>
              </a:ext>
            </a:extLst>
          </p:cNvPr>
          <p:cNvSpPr txBox="1"/>
          <p:nvPr/>
        </p:nvSpPr>
        <p:spPr>
          <a:xfrm>
            <a:off x="595575" y="2699929"/>
            <a:ext cx="7452956" cy="599588"/>
          </a:xfrm>
          <a:prstGeom prst="rect">
            <a:avLst/>
          </a:prstGeom>
        </p:spPr>
        <p:txBody>
          <a:bodyPr wrap="square" lIns="0" tIns="0" rIns="0" bIns="0" rtlCol="0" anchor="t">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Make</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your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summer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internship</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a success with Purdue University Residences’ comfortable and convenient housing. </a:t>
            </a:r>
            <a:b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br>
              <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endPar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endParaRPr>
          </a:p>
        </p:txBody>
      </p:sp>
      <p:sp>
        <p:nvSpPr>
          <p:cNvPr id="115" name="TextBox 65">
            <a:extLst>
              <a:ext uri="{FF2B5EF4-FFF2-40B4-BE49-F238E27FC236}">
                <a16:creationId xmlns:a16="http://schemas.microsoft.com/office/drawing/2014/main" id="{BB6CC0B7-5AA6-4A42-6C5B-A9F28C3D77A4}"/>
              </a:ext>
            </a:extLst>
          </p:cNvPr>
          <p:cNvSpPr txBox="1"/>
          <p:nvPr/>
        </p:nvSpPr>
        <p:spPr>
          <a:xfrm>
            <a:off x="595575" y="4995031"/>
            <a:ext cx="7452956" cy="307777"/>
          </a:xfrm>
          <a:prstGeom prst="rect">
            <a:avLst/>
          </a:prstGeom>
        </p:spPr>
        <p:txBody>
          <a:bodyPr wrap="square" lIns="0" tIns="0" rIns="0" bIns="0" rtlCol="0" anchor="t">
            <a:spAutoFit/>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11" normalizeH="0" baseline="0" noProof="0" dirty="0">
                <a:ln>
                  <a:noFill/>
                </a:ln>
                <a:solidFill>
                  <a:srgbClr val="231F20"/>
                </a:solidFill>
                <a:effectLst/>
                <a:uLnTx/>
                <a:uFillTx/>
                <a:latin typeface="Franklin Gothic Book" panose="020B0503020102020204"/>
                <a:ea typeface="Open Sans Condensed Medium" panose="020B0604020202020204" charset="0"/>
                <a:cs typeface="Open Sans Condensed Medium" panose="020B0604020202020204" charset="0"/>
                <a:sym typeface="Open Sans Condensed Medium"/>
              </a:rPr>
              <a:t>Each resident must be at least 18 years of age, enrolled in an internship at Purdue University or the greater Indianapolis area, enrolled in a higher education, degree-seeking program and must abide by the guidelines of behavior for University Residences.</a:t>
            </a:r>
          </a:p>
        </p:txBody>
      </p:sp>
      <p:sp>
        <p:nvSpPr>
          <p:cNvPr id="2" name="TextBox 1">
            <a:extLst>
              <a:ext uri="{FF2B5EF4-FFF2-40B4-BE49-F238E27FC236}">
                <a16:creationId xmlns:a16="http://schemas.microsoft.com/office/drawing/2014/main" id="{A0D47567-4B70-985D-809F-9E990C4456D8}"/>
              </a:ext>
            </a:extLst>
          </p:cNvPr>
          <p:cNvSpPr txBox="1"/>
          <p:nvPr/>
        </p:nvSpPr>
        <p:spPr>
          <a:xfrm>
            <a:off x="595575" y="3041960"/>
            <a:ext cx="363239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Private bedroom/bathroom within four-person apartment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Fully Furnished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 Kitchen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In-unit Laundry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 Site Pool, Gym, Courtyard</a:t>
            </a:r>
          </a:p>
        </p:txBody>
      </p:sp>
      <p:sp>
        <p:nvSpPr>
          <p:cNvPr id="4" name="TextBox 3">
            <a:extLst>
              <a:ext uri="{FF2B5EF4-FFF2-40B4-BE49-F238E27FC236}">
                <a16:creationId xmlns:a16="http://schemas.microsoft.com/office/drawing/2014/main" id="{2D1192C2-186E-9CCB-8985-B2508C1E6933}"/>
              </a:ext>
            </a:extLst>
          </p:cNvPr>
          <p:cNvSpPr txBox="1"/>
          <p:nvPr/>
        </p:nvSpPr>
        <p:spPr>
          <a:xfrm>
            <a:off x="4356491" y="3047404"/>
            <a:ext cx="363239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Live-In Staff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24/7 Access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Gated Parking Garage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Downtown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block from IndyGo bus lines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(Red, Green, Purple)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26" name="Picture 2">
            <a:extLst>
              <a:ext uri="{FF2B5EF4-FFF2-40B4-BE49-F238E27FC236}">
                <a16:creationId xmlns:a16="http://schemas.microsoft.com/office/drawing/2014/main" id="{A7ABD055-8918-401D-63E2-45417D5A16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97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ata 10">
            <a:extLst>
              <a:ext uri="{FF2B5EF4-FFF2-40B4-BE49-F238E27FC236}">
                <a16:creationId xmlns:a16="http://schemas.microsoft.com/office/drawing/2014/main" id="{E1589C41-904D-0B90-669F-DBA2C3B7EC77}"/>
              </a:ext>
            </a:extLst>
          </p:cNvPr>
          <p:cNvSpPr>
            <a:spLocks noGrp="1" noRot="1" noMove="1" noResize="1" noEditPoints="1" noAdjustHandles="1" noChangeArrowheads="1" noChangeShapeType="1"/>
          </p:cNvSpPr>
          <p:nvPr/>
        </p:nvSpPr>
        <p:spPr>
          <a:xfrm>
            <a:off x="-5299" y="-16460"/>
            <a:ext cx="8383985" cy="687446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7 w 8000"/>
              <a:gd name="connsiteY0" fmla="*/ 9971 h 10000"/>
              <a:gd name="connsiteX1" fmla="*/ 0 w 8000"/>
              <a:gd name="connsiteY1" fmla="*/ 0 h 10000"/>
              <a:gd name="connsiteX2" fmla="*/ 8000 w 8000"/>
              <a:gd name="connsiteY2" fmla="*/ 0 h 10000"/>
              <a:gd name="connsiteX3" fmla="*/ 6000 w 8000"/>
              <a:gd name="connsiteY3" fmla="*/ 10000 h 10000"/>
              <a:gd name="connsiteX4" fmla="*/ 27 w 8000"/>
              <a:gd name="connsiteY4" fmla="*/ 9971 h 10000"/>
              <a:gd name="connsiteX0" fmla="*/ 2 w 10007"/>
              <a:gd name="connsiteY0" fmla="*/ 10000 h 10000"/>
              <a:gd name="connsiteX1" fmla="*/ 7 w 10007"/>
              <a:gd name="connsiteY1" fmla="*/ 0 h 10000"/>
              <a:gd name="connsiteX2" fmla="*/ 10007 w 10007"/>
              <a:gd name="connsiteY2" fmla="*/ 0 h 10000"/>
              <a:gd name="connsiteX3" fmla="*/ 7507 w 10007"/>
              <a:gd name="connsiteY3" fmla="*/ 10000 h 10000"/>
              <a:gd name="connsiteX4" fmla="*/ 2 w 10007"/>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2" y="10000"/>
                </a:moveTo>
                <a:cubicBezTo>
                  <a:pt x="-9" y="6676"/>
                  <a:pt x="18" y="3324"/>
                  <a:pt x="7" y="0"/>
                </a:cubicBezTo>
                <a:lnTo>
                  <a:pt x="10007" y="0"/>
                </a:lnTo>
                <a:lnTo>
                  <a:pt x="7507" y="10000"/>
                </a:lnTo>
                <a:lnTo>
                  <a:pt x="2" y="10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ted Sans"/>
              <a:ea typeface="+mn-ea"/>
              <a:cs typeface="+mn-cs"/>
            </a:endParaRPr>
          </a:p>
        </p:txBody>
      </p:sp>
      <p:cxnSp>
        <p:nvCxnSpPr>
          <p:cNvPr id="36" name="Straight Connector 35">
            <a:extLst>
              <a:ext uri="{FF2B5EF4-FFF2-40B4-BE49-F238E27FC236}">
                <a16:creationId xmlns:a16="http://schemas.microsoft.com/office/drawing/2014/main" id="{46ACE64F-82B1-09DE-8361-FCED4F6CBE9D}"/>
              </a:ext>
            </a:extLst>
          </p:cNvPr>
          <p:cNvCxnSpPr>
            <a:cxnSpLocks/>
          </p:cNvCxnSpPr>
          <p:nvPr/>
        </p:nvCxnSpPr>
        <p:spPr>
          <a:xfrm flipH="1">
            <a:off x="8149389" y="5983705"/>
            <a:ext cx="4042611" cy="874295"/>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B176A4D-C462-728D-2873-9742860B18EC}"/>
              </a:ext>
            </a:extLst>
          </p:cNvPr>
          <p:cNvCxnSpPr>
            <a:cxnSpLocks/>
          </p:cNvCxnSpPr>
          <p:nvPr/>
        </p:nvCxnSpPr>
        <p:spPr>
          <a:xfrm flipH="1" flipV="1">
            <a:off x="10603832" y="0"/>
            <a:ext cx="1588168" cy="4459705"/>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323A766-DA7F-C557-EE3B-5F5E8F398AFA}"/>
              </a:ext>
            </a:extLst>
          </p:cNvPr>
          <p:cNvCxnSpPr>
            <a:cxnSpLocks/>
          </p:cNvCxnSpPr>
          <p:nvPr/>
        </p:nvCxnSpPr>
        <p:spPr>
          <a:xfrm flipV="1">
            <a:off x="11397916" y="493904"/>
            <a:ext cx="794084" cy="6364096"/>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3D3CAED0-00CB-3FDD-61A8-69846670E026}"/>
              </a:ext>
            </a:extLst>
          </p:cNvPr>
          <p:cNvSpPr txBox="1">
            <a:spLocks/>
          </p:cNvSpPr>
          <p:nvPr/>
        </p:nvSpPr>
        <p:spPr>
          <a:xfrm>
            <a:off x="2394744" y="307174"/>
            <a:ext cx="502989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CFB991"/>
                </a:solidFill>
                <a:effectLst/>
                <a:uLnTx/>
                <a:uFillTx/>
                <a:latin typeface="United Sans"/>
                <a:ea typeface="+mn-ea"/>
                <a:cs typeface="+mn-cs"/>
              </a:rPr>
              <a:t>THE LAUNCH PAD</a:t>
            </a:r>
          </a:p>
        </p:txBody>
      </p:sp>
      <p:sp>
        <p:nvSpPr>
          <p:cNvPr id="53" name="TextBox 52">
            <a:extLst>
              <a:ext uri="{FF2B5EF4-FFF2-40B4-BE49-F238E27FC236}">
                <a16:creationId xmlns:a16="http://schemas.microsoft.com/office/drawing/2014/main" id="{7C5E0EB5-0CFF-32B1-9C8C-A0D788899F81}"/>
              </a:ext>
            </a:extLst>
          </p:cNvPr>
          <p:cNvSpPr txBox="1"/>
          <p:nvPr/>
        </p:nvSpPr>
        <p:spPr>
          <a:xfrm>
            <a:off x="2564471" y="844758"/>
            <a:ext cx="4526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ted Sans"/>
                <a:ea typeface="+mn-ea"/>
                <a:cs typeface="+mn-cs"/>
              </a:rPr>
              <a:t>Spring 2026</a:t>
            </a:r>
            <a:r>
              <a:rPr kumimoji="0" lang="en-US" sz="3600" b="0" i="0" u="none" strike="noStrike" kern="1200" cap="none" spc="0" normalizeH="0" baseline="0" noProof="0">
                <a:ln>
                  <a:noFill/>
                </a:ln>
                <a:solidFill>
                  <a:prstClr val="white"/>
                </a:solidFill>
                <a:effectLst/>
                <a:uLnTx/>
                <a:uFillTx/>
                <a:latin typeface="United Sans"/>
                <a:ea typeface="+mn-ea"/>
                <a:cs typeface="+mn-cs"/>
              </a:rPr>
              <a:t> CALENDAR</a:t>
            </a:r>
          </a:p>
        </p:txBody>
      </p:sp>
      <p:sp>
        <p:nvSpPr>
          <p:cNvPr id="54" name="TextBox 53">
            <a:extLst>
              <a:ext uri="{FF2B5EF4-FFF2-40B4-BE49-F238E27FC236}">
                <a16:creationId xmlns:a16="http://schemas.microsoft.com/office/drawing/2014/main" id="{43F08BDC-981D-B3F6-888A-210F88A9EDE9}"/>
              </a:ext>
            </a:extLst>
          </p:cNvPr>
          <p:cNvSpPr txBox="1"/>
          <p:nvPr/>
        </p:nvSpPr>
        <p:spPr>
          <a:xfrm>
            <a:off x="604298" y="1857768"/>
            <a:ext cx="149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Acumin pro"/>
                <a:ea typeface="+mn-ea"/>
                <a:cs typeface="+mn-cs"/>
              </a:rPr>
              <a:t>Wed. 01/28 </a:t>
            </a:r>
          </a:p>
        </p:txBody>
      </p:sp>
      <p:sp>
        <p:nvSpPr>
          <p:cNvPr id="58" name="TextBox 57">
            <a:extLst>
              <a:ext uri="{FF2B5EF4-FFF2-40B4-BE49-F238E27FC236}">
                <a16:creationId xmlns:a16="http://schemas.microsoft.com/office/drawing/2014/main" id="{48F3C8BF-9C02-6809-CF1F-7EBE9EB5B022}"/>
              </a:ext>
            </a:extLst>
          </p:cNvPr>
          <p:cNvSpPr txBox="1"/>
          <p:nvPr/>
        </p:nvSpPr>
        <p:spPr>
          <a:xfrm>
            <a:off x="2089488" y="1857960"/>
            <a:ext cx="5694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United Sans"/>
                <a:ea typeface="+mn-ea"/>
                <a:cs typeface="+mn-cs"/>
              </a:rPr>
              <a:t>Welcome Back: Finding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B991"/>
                </a:solidFill>
                <a:effectLst/>
                <a:uLnTx/>
                <a:uFillTx/>
                <a:latin typeface="United Sans"/>
                <a:ea typeface="+mn-ea"/>
                <a:cs typeface="+mn-cs"/>
              </a:rPr>
              <a:t>4-6 pm; The Launch Pad ET 002</a:t>
            </a:r>
          </a:p>
        </p:txBody>
      </p:sp>
      <p:sp>
        <p:nvSpPr>
          <p:cNvPr id="59" name="TextBox 58">
            <a:extLst>
              <a:ext uri="{FF2B5EF4-FFF2-40B4-BE49-F238E27FC236}">
                <a16:creationId xmlns:a16="http://schemas.microsoft.com/office/drawing/2014/main" id="{765E972D-D311-6E8E-FC3D-E52D41891C6B}"/>
              </a:ext>
            </a:extLst>
          </p:cNvPr>
          <p:cNvSpPr txBox="1"/>
          <p:nvPr/>
        </p:nvSpPr>
        <p:spPr>
          <a:xfrm>
            <a:off x="604298" y="3291888"/>
            <a:ext cx="13635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United Sans"/>
                <a:ea typeface="+mn-ea"/>
                <a:cs typeface="+mn-cs"/>
              </a:rPr>
              <a:t>Wed. 02/25 </a:t>
            </a:r>
          </a:p>
        </p:txBody>
      </p:sp>
      <p:sp>
        <p:nvSpPr>
          <p:cNvPr id="60" name="TextBox 59">
            <a:extLst>
              <a:ext uri="{FF2B5EF4-FFF2-40B4-BE49-F238E27FC236}">
                <a16:creationId xmlns:a16="http://schemas.microsoft.com/office/drawing/2014/main" id="{F47C69AA-B35C-4556-AF64-90B065B9BFA9}"/>
              </a:ext>
            </a:extLst>
          </p:cNvPr>
          <p:cNvSpPr txBox="1"/>
          <p:nvPr/>
        </p:nvSpPr>
        <p:spPr>
          <a:xfrm>
            <a:off x="2089488" y="3291888"/>
            <a:ext cx="50298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United Sans"/>
                <a:ea typeface="+mn-ea"/>
                <a:cs typeface="+mn-cs"/>
              </a:rPr>
              <a:t>Leave your LEGO Legacy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FB991"/>
                </a:solidFill>
                <a:effectLst/>
                <a:uLnTx/>
                <a:uFillTx/>
                <a:latin typeface="Acumin pro"/>
                <a:ea typeface="+mn-ea"/>
                <a:cs typeface="+mn-cs"/>
              </a:rPr>
              <a:t>12-3pm: The Launch Pad ET 002</a:t>
            </a:r>
            <a:endParaRPr kumimoji="0" lang="en-US" sz="1800" b="0" i="0" u="none" strike="noStrike" kern="1200" cap="none" spc="0" normalizeH="0" baseline="0" noProof="0">
              <a:ln>
                <a:noFill/>
              </a:ln>
              <a:solidFill>
                <a:srgbClr val="CFB991"/>
              </a:solidFill>
              <a:effectLst/>
              <a:uLnTx/>
              <a:uFillTx/>
              <a:latin typeface="United Sans"/>
              <a:ea typeface="+mn-ea"/>
              <a:cs typeface="+mn-cs"/>
            </a:endParaRPr>
          </a:p>
        </p:txBody>
      </p:sp>
      <p:sp>
        <p:nvSpPr>
          <p:cNvPr id="62" name="TextBox 61">
            <a:extLst>
              <a:ext uri="{FF2B5EF4-FFF2-40B4-BE49-F238E27FC236}">
                <a16:creationId xmlns:a16="http://schemas.microsoft.com/office/drawing/2014/main" id="{D356153C-578D-C454-CB76-705DE7A6DBB7}"/>
              </a:ext>
            </a:extLst>
          </p:cNvPr>
          <p:cNvSpPr txBox="1"/>
          <p:nvPr/>
        </p:nvSpPr>
        <p:spPr>
          <a:xfrm>
            <a:off x="604298" y="2595201"/>
            <a:ext cx="1283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ted Sans"/>
                <a:ea typeface="+mn-ea"/>
                <a:cs typeface="+mn-cs"/>
              </a:rPr>
              <a:t>Wed. 02/11 </a:t>
            </a:r>
          </a:p>
        </p:txBody>
      </p:sp>
      <p:sp>
        <p:nvSpPr>
          <p:cNvPr id="63" name="TextBox 62">
            <a:extLst>
              <a:ext uri="{FF2B5EF4-FFF2-40B4-BE49-F238E27FC236}">
                <a16:creationId xmlns:a16="http://schemas.microsoft.com/office/drawing/2014/main" id="{2F9443F9-4A9F-7172-6D82-D1A918C037D5}"/>
              </a:ext>
            </a:extLst>
          </p:cNvPr>
          <p:cNvSpPr txBox="1"/>
          <p:nvPr/>
        </p:nvSpPr>
        <p:spPr>
          <a:xfrm>
            <a:off x="2094226" y="2596233"/>
            <a:ext cx="49970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ted Sans"/>
                <a:ea typeface="+mn-ea"/>
                <a:cs typeface="+mn-cs"/>
              </a:rPr>
              <a:t>Community belonging 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cumin pro"/>
                <a:ea typeface="+mn-ea"/>
                <a:cs typeface="+mn-cs"/>
              </a:rPr>
              <a:t>2-6pm; The Launch Pad ET 002</a:t>
            </a:r>
          </a:p>
        </p:txBody>
      </p:sp>
      <p:sp>
        <p:nvSpPr>
          <p:cNvPr id="64" name="TextBox 63">
            <a:extLst>
              <a:ext uri="{FF2B5EF4-FFF2-40B4-BE49-F238E27FC236}">
                <a16:creationId xmlns:a16="http://schemas.microsoft.com/office/drawing/2014/main" id="{AAED91FA-F810-E865-52EE-0FB6918A8E5A}"/>
              </a:ext>
            </a:extLst>
          </p:cNvPr>
          <p:cNvSpPr txBox="1"/>
          <p:nvPr/>
        </p:nvSpPr>
        <p:spPr>
          <a:xfrm>
            <a:off x="2093434" y="4185278"/>
            <a:ext cx="323882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nited Sans"/>
                <a:ea typeface="+mn-ea"/>
                <a:cs typeface="+mn-cs"/>
              </a:rPr>
              <a:t>March Madness: Bracket Kickoff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nited Sans"/>
                <a:ea typeface="+mn-ea"/>
                <a:cs typeface="+mn-cs"/>
              </a:rPr>
              <a:t>4-6pm; The Launch Pad ET 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ted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ted Sans"/>
              <a:ea typeface="+mn-ea"/>
              <a:cs typeface="+mn-cs"/>
            </a:endParaRPr>
          </a:p>
        </p:txBody>
      </p:sp>
      <p:sp>
        <p:nvSpPr>
          <p:cNvPr id="65" name="TextBox 64">
            <a:extLst>
              <a:ext uri="{FF2B5EF4-FFF2-40B4-BE49-F238E27FC236}">
                <a16:creationId xmlns:a16="http://schemas.microsoft.com/office/drawing/2014/main" id="{A5E6E9F2-0986-A048-BC55-C52B55DF7A90}"/>
              </a:ext>
            </a:extLst>
          </p:cNvPr>
          <p:cNvSpPr txBox="1"/>
          <p:nvPr/>
        </p:nvSpPr>
        <p:spPr>
          <a:xfrm>
            <a:off x="604298" y="4185278"/>
            <a:ext cx="1360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cumin pro"/>
                <a:ea typeface="+mn-ea"/>
                <a:cs typeface="+mn-cs"/>
              </a:rPr>
              <a:t>Wed. 03/11 </a:t>
            </a:r>
          </a:p>
        </p:txBody>
      </p:sp>
      <p:sp>
        <p:nvSpPr>
          <p:cNvPr id="66" name="TextBox 65">
            <a:extLst>
              <a:ext uri="{FF2B5EF4-FFF2-40B4-BE49-F238E27FC236}">
                <a16:creationId xmlns:a16="http://schemas.microsoft.com/office/drawing/2014/main" id="{DB60CD31-3B2A-7DD9-65E1-957A322D6ADF}"/>
              </a:ext>
            </a:extLst>
          </p:cNvPr>
          <p:cNvSpPr txBox="1"/>
          <p:nvPr/>
        </p:nvSpPr>
        <p:spPr>
          <a:xfrm>
            <a:off x="628361" y="4886555"/>
            <a:ext cx="1488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Aptos" panose="02110004020202020204"/>
                <a:ea typeface="+mn-ea"/>
                <a:cs typeface="+mn-cs"/>
              </a:rPr>
              <a:t>3/30 – 04/6</a:t>
            </a:r>
          </a:p>
        </p:txBody>
      </p:sp>
      <p:sp>
        <p:nvSpPr>
          <p:cNvPr id="67" name="TextBox 66">
            <a:extLst>
              <a:ext uri="{FF2B5EF4-FFF2-40B4-BE49-F238E27FC236}">
                <a16:creationId xmlns:a16="http://schemas.microsoft.com/office/drawing/2014/main" id="{FBA64A1E-18B9-89BF-3D34-B775DC382CAA}"/>
              </a:ext>
            </a:extLst>
          </p:cNvPr>
          <p:cNvSpPr txBox="1"/>
          <p:nvPr/>
        </p:nvSpPr>
        <p:spPr>
          <a:xfrm>
            <a:off x="2090390" y="4886555"/>
            <a:ext cx="3896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Acumin pro"/>
                <a:ea typeface="+mn-ea"/>
                <a:cs typeface="+mn-cs"/>
              </a:rPr>
              <a:t>March Madness: Watch Party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B991"/>
                </a:solidFill>
                <a:effectLst/>
                <a:uLnTx/>
                <a:uFillTx/>
                <a:latin typeface="Acumin pro"/>
                <a:ea typeface="+mn-ea"/>
                <a:cs typeface="+mn-cs"/>
              </a:rPr>
              <a:t>Join the Launch Pad March Madness Brackett Challenge! Scan the QR code, make your picks, and check back for weekly updates and prizes</a:t>
            </a:r>
          </a:p>
        </p:txBody>
      </p:sp>
      <p:sp>
        <p:nvSpPr>
          <p:cNvPr id="77" name="Flowchart: Data 76">
            <a:extLst>
              <a:ext uri="{FF2B5EF4-FFF2-40B4-BE49-F238E27FC236}">
                <a16:creationId xmlns:a16="http://schemas.microsoft.com/office/drawing/2014/main" id="{8DB98D72-A93D-BDD6-4BE2-C9A86831ACF1}"/>
              </a:ext>
            </a:extLst>
          </p:cNvPr>
          <p:cNvSpPr/>
          <p:nvPr/>
        </p:nvSpPr>
        <p:spPr>
          <a:xfrm>
            <a:off x="5461321" y="-58658"/>
            <a:ext cx="6760420" cy="69367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433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433 w 10000"/>
              <a:gd name="connsiteY1" fmla="*/ 0 h 10000"/>
              <a:gd name="connsiteX2" fmla="*/ 10000 w 10000"/>
              <a:gd name="connsiteY2" fmla="*/ 0 h 10000"/>
              <a:gd name="connsiteX3" fmla="*/ 9361 w 10000"/>
              <a:gd name="connsiteY3" fmla="*/ 10000 h 10000"/>
              <a:gd name="connsiteX4" fmla="*/ 0 w 10000"/>
              <a:gd name="connsiteY4" fmla="*/ 10000 h 10000"/>
              <a:gd name="connsiteX0" fmla="*/ 0 w 9588"/>
              <a:gd name="connsiteY0" fmla="*/ 10000 h 10000"/>
              <a:gd name="connsiteX1" fmla="*/ 3433 w 9588"/>
              <a:gd name="connsiteY1" fmla="*/ 0 h 10000"/>
              <a:gd name="connsiteX2" fmla="*/ 9588 w 9588"/>
              <a:gd name="connsiteY2" fmla="*/ 29 h 10000"/>
              <a:gd name="connsiteX3" fmla="*/ 9361 w 9588"/>
              <a:gd name="connsiteY3" fmla="*/ 10000 h 10000"/>
              <a:gd name="connsiteX4" fmla="*/ 0 w 9588"/>
              <a:gd name="connsiteY4" fmla="*/ 10000 h 10000"/>
              <a:gd name="connsiteX0" fmla="*/ 0 w 10045"/>
              <a:gd name="connsiteY0" fmla="*/ 10000 h 10000"/>
              <a:gd name="connsiteX1" fmla="*/ 3581 w 10045"/>
              <a:gd name="connsiteY1" fmla="*/ 0 h 10000"/>
              <a:gd name="connsiteX2" fmla="*/ 10000 w 10045"/>
              <a:gd name="connsiteY2" fmla="*/ 29 h 10000"/>
              <a:gd name="connsiteX3" fmla="*/ 10025 w 10045"/>
              <a:gd name="connsiteY3" fmla="*/ 9986 h 10000"/>
              <a:gd name="connsiteX4" fmla="*/ 0 w 10045"/>
              <a:gd name="connsiteY4" fmla="*/ 10000 h 10000"/>
              <a:gd name="connsiteX0" fmla="*/ 0 w 10067"/>
              <a:gd name="connsiteY0" fmla="*/ 10000 h 10000"/>
              <a:gd name="connsiteX1" fmla="*/ 3581 w 10067"/>
              <a:gd name="connsiteY1" fmla="*/ 0 h 10000"/>
              <a:gd name="connsiteX2" fmla="*/ 10067 w 10067"/>
              <a:gd name="connsiteY2" fmla="*/ 15 h 10000"/>
              <a:gd name="connsiteX3" fmla="*/ 10025 w 10067"/>
              <a:gd name="connsiteY3" fmla="*/ 9986 h 10000"/>
              <a:gd name="connsiteX4" fmla="*/ 0 w 10067"/>
              <a:gd name="connsiteY4" fmla="*/ 10000 h 10000"/>
              <a:gd name="connsiteX0" fmla="*/ 0 w 10101"/>
              <a:gd name="connsiteY0" fmla="*/ 10000 h 10000"/>
              <a:gd name="connsiteX1" fmla="*/ 3581 w 10101"/>
              <a:gd name="connsiteY1" fmla="*/ 0 h 10000"/>
              <a:gd name="connsiteX2" fmla="*/ 10101 w 10101"/>
              <a:gd name="connsiteY2" fmla="*/ 72 h 10000"/>
              <a:gd name="connsiteX3" fmla="*/ 10025 w 10101"/>
              <a:gd name="connsiteY3" fmla="*/ 9986 h 10000"/>
              <a:gd name="connsiteX4" fmla="*/ 0 w 10101"/>
              <a:gd name="connsiteY4" fmla="*/ 10000 h 10000"/>
              <a:gd name="connsiteX0" fmla="*/ 0 w 10101"/>
              <a:gd name="connsiteY0" fmla="*/ 10000 h 10000"/>
              <a:gd name="connsiteX1" fmla="*/ 3581 w 10101"/>
              <a:gd name="connsiteY1" fmla="*/ 0 h 10000"/>
              <a:gd name="connsiteX2" fmla="*/ 10101 w 10101"/>
              <a:gd name="connsiteY2" fmla="*/ 72 h 10000"/>
              <a:gd name="connsiteX3" fmla="*/ 10025 w 10101"/>
              <a:gd name="connsiteY3" fmla="*/ 9986 h 10000"/>
              <a:gd name="connsiteX4" fmla="*/ 0 w 10101"/>
              <a:gd name="connsiteY4" fmla="*/ 10000 h 10000"/>
              <a:gd name="connsiteX0" fmla="*/ 0 w 10102"/>
              <a:gd name="connsiteY0" fmla="*/ 10000 h 10000"/>
              <a:gd name="connsiteX1" fmla="*/ 3581 w 10102"/>
              <a:gd name="connsiteY1" fmla="*/ 0 h 10000"/>
              <a:gd name="connsiteX2" fmla="*/ 10101 w 10102"/>
              <a:gd name="connsiteY2" fmla="*/ 72 h 10000"/>
              <a:gd name="connsiteX3" fmla="*/ 10076 w 10102"/>
              <a:gd name="connsiteY3" fmla="*/ 9943 h 10000"/>
              <a:gd name="connsiteX4" fmla="*/ 0 w 10102"/>
              <a:gd name="connsiteY4" fmla="*/ 10000 h 10000"/>
              <a:gd name="connsiteX0" fmla="*/ 0 w 10162"/>
              <a:gd name="connsiteY0" fmla="*/ 10000 h 10029"/>
              <a:gd name="connsiteX1" fmla="*/ 3581 w 10162"/>
              <a:gd name="connsiteY1" fmla="*/ 0 h 10029"/>
              <a:gd name="connsiteX2" fmla="*/ 10101 w 10162"/>
              <a:gd name="connsiteY2" fmla="*/ 72 h 10029"/>
              <a:gd name="connsiteX3" fmla="*/ 10143 w 10162"/>
              <a:gd name="connsiteY3" fmla="*/ 10029 h 10029"/>
              <a:gd name="connsiteX4" fmla="*/ 0 w 10162"/>
              <a:gd name="connsiteY4" fmla="*/ 10000 h 1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10029">
                <a:moveTo>
                  <a:pt x="0" y="10000"/>
                </a:moveTo>
                <a:lnTo>
                  <a:pt x="3581" y="0"/>
                </a:lnTo>
                <a:lnTo>
                  <a:pt x="10101" y="72"/>
                </a:lnTo>
                <a:cubicBezTo>
                  <a:pt x="10022" y="3396"/>
                  <a:pt x="10223" y="6705"/>
                  <a:pt x="10143" y="10029"/>
                </a:cubicBezTo>
                <a:lnTo>
                  <a:pt x="0" y="10000"/>
                </a:lnTo>
                <a:close/>
              </a:path>
            </a:pathLst>
          </a:cu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434B6CD-F174-B358-F84B-D82614E95E7C}"/>
              </a:ext>
            </a:extLst>
          </p:cNvPr>
          <p:cNvPicPr>
            <a:picLocks noChangeAspect="1"/>
          </p:cNvPicPr>
          <p:nvPr/>
        </p:nvPicPr>
        <p:blipFill>
          <a:blip r:embed="rId4"/>
          <a:stretch>
            <a:fillRect/>
          </a:stretch>
        </p:blipFill>
        <p:spPr>
          <a:xfrm>
            <a:off x="373543" y="6023132"/>
            <a:ext cx="5924161" cy="631376"/>
          </a:xfrm>
          <a:prstGeom prst="rect">
            <a:avLst/>
          </a:prstGeom>
        </p:spPr>
      </p:pic>
      <p:cxnSp>
        <p:nvCxnSpPr>
          <p:cNvPr id="7" name="Straight Connector 6">
            <a:extLst>
              <a:ext uri="{FF2B5EF4-FFF2-40B4-BE49-F238E27FC236}">
                <a16:creationId xmlns:a16="http://schemas.microsoft.com/office/drawing/2014/main" id="{FDD964B3-74E2-3126-A99A-110364D66CEA}"/>
              </a:ext>
            </a:extLst>
          </p:cNvPr>
          <p:cNvCxnSpPr>
            <a:cxnSpLocks/>
          </p:cNvCxnSpPr>
          <p:nvPr/>
        </p:nvCxnSpPr>
        <p:spPr>
          <a:xfrm flipH="1">
            <a:off x="-40221" y="-59904"/>
            <a:ext cx="939683" cy="6083036"/>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BE6C09C-E8BC-3ECE-4217-838E49117633}"/>
              </a:ext>
            </a:extLst>
          </p:cNvPr>
          <p:cNvCxnSpPr>
            <a:cxnSpLocks/>
          </p:cNvCxnSpPr>
          <p:nvPr/>
        </p:nvCxnSpPr>
        <p:spPr>
          <a:xfrm flipH="1">
            <a:off x="-14494" y="0"/>
            <a:ext cx="2829828" cy="1333710"/>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9EA8FBE-C127-FA88-C072-3271BA787F90}"/>
              </a:ext>
            </a:extLst>
          </p:cNvPr>
          <p:cNvSpPr txBox="1"/>
          <p:nvPr/>
        </p:nvSpPr>
        <p:spPr>
          <a:xfrm>
            <a:off x="2564471" y="1229022"/>
            <a:ext cx="4272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ted Sans"/>
                <a:ea typeface="+mn-ea"/>
                <a:cs typeface="+mn-cs"/>
              </a:rPr>
              <a:t>January - March</a:t>
            </a:r>
          </a:p>
        </p:txBody>
      </p:sp>
      <p:pic>
        <p:nvPicPr>
          <p:cNvPr id="3" name="Picture 2">
            <a:extLst>
              <a:ext uri="{FF2B5EF4-FFF2-40B4-BE49-F238E27FC236}">
                <a16:creationId xmlns:a16="http://schemas.microsoft.com/office/drawing/2014/main" id="{EE16371A-D686-8C40-5F9C-CF29A2A538F8}"/>
              </a:ext>
            </a:extLst>
          </p:cNvPr>
          <p:cNvPicPr>
            <a:picLocks noChangeAspect="1"/>
          </p:cNvPicPr>
          <p:nvPr/>
        </p:nvPicPr>
        <p:blipFill>
          <a:blip r:embed="rId5"/>
          <a:stretch>
            <a:fillRect/>
          </a:stretch>
        </p:blipFill>
        <p:spPr>
          <a:xfrm>
            <a:off x="10569182" y="5561648"/>
            <a:ext cx="910981" cy="922968"/>
          </a:xfrm>
          <a:prstGeom prst="rect">
            <a:avLst/>
          </a:prstGeom>
        </p:spPr>
      </p:pic>
    </p:spTree>
    <p:extLst>
      <p:ext uri="{BB962C8B-B14F-4D97-AF65-F5344CB8AC3E}">
        <p14:creationId xmlns:p14="http://schemas.microsoft.com/office/powerpoint/2010/main" val="578301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ain going through a city&#10;&#10;AI-generated content may be incorrect.">
            <a:extLst>
              <a:ext uri="{FF2B5EF4-FFF2-40B4-BE49-F238E27FC236}">
                <a16:creationId xmlns:a16="http://schemas.microsoft.com/office/drawing/2014/main" id="{74604C43-BE56-A687-8738-DDF96592F78B}"/>
              </a:ext>
            </a:extLst>
          </p:cNvPr>
          <p:cNvPicPr>
            <a:picLocks noChangeAspect="1"/>
          </p:cNvPicPr>
          <p:nvPr/>
        </p:nvPicPr>
        <p:blipFill>
          <a:blip r:embed="rId2"/>
          <a:stretch>
            <a:fillRect/>
          </a:stretch>
        </p:blipFill>
        <p:spPr>
          <a:xfrm>
            <a:off x="-4901" y="1518"/>
            <a:ext cx="6238322" cy="2802006"/>
          </a:xfrm>
          <a:prstGeom prst="rect">
            <a:avLst/>
          </a:prstGeom>
        </p:spPr>
      </p:pic>
      <p:sp>
        <p:nvSpPr>
          <p:cNvPr id="7" name="TextBox 6">
            <a:extLst>
              <a:ext uri="{FF2B5EF4-FFF2-40B4-BE49-F238E27FC236}">
                <a16:creationId xmlns:a16="http://schemas.microsoft.com/office/drawing/2014/main" id="{8A960B1A-3123-E9EC-EB6D-CA1532FBA2C9}"/>
              </a:ext>
            </a:extLst>
          </p:cNvPr>
          <p:cNvSpPr txBox="1"/>
          <p:nvPr/>
        </p:nvSpPr>
        <p:spPr>
          <a:xfrm>
            <a:off x="6228522" y="403088"/>
            <a:ext cx="52235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LEARN MORE &amp; APPLY ONLINE AT:</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www.indytransportationclub.com/scholarship</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46AD4C81-8EBD-E69E-D53F-EE937AA76E03}"/>
              </a:ext>
            </a:extLst>
          </p:cNvPr>
          <p:cNvSpPr txBox="1"/>
          <p:nvPr/>
        </p:nvSpPr>
        <p:spPr>
          <a:xfrm>
            <a:off x="3114261" y="4919870"/>
            <a:ext cx="42186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Franklin Gothic Book" panose="020B0503020102020204"/>
                <a:ea typeface="+mn-ea"/>
                <a:cs typeface="+mn-cs"/>
              </a:rPr>
              <a:t>Applications are open until October 31st</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p:txBody>
      </p:sp>
      <p:pic>
        <p:nvPicPr>
          <p:cNvPr id="9" name="Graphic 8" descr="Checkbox Checked with solid fill">
            <a:extLst>
              <a:ext uri="{FF2B5EF4-FFF2-40B4-BE49-F238E27FC236}">
                <a16:creationId xmlns:a16="http://schemas.microsoft.com/office/drawing/2014/main" id="{426AFF35-01AE-4606-EE38-407FC53BE3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1779105"/>
            <a:ext cx="318053" cy="307010"/>
          </a:xfrm>
          <a:prstGeom prst="rect">
            <a:avLst/>
          </a:prstGeom>
        </p:spPr>
      </p:pic>
      <p:pic>
        <p:nvPicPr>
          <p:cNvPr id="10" name="Graphic 9" descr="Checkbox Checked with solid fill">
            <a:extLst>
              <a:ext uri="{FF2B5EF4-FFF2-40B4-BE49-F238E27FC236}">
                <a16:creationId xmlns:a16="http://schemas.microsoft.com/office/drawing/2014/main" id="{71519C81-D713-2247-6E21-5E2AB0C93E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242931"/>
            <a:ext cx="318053" cy="307010"/>
          </a:xfrm>
          <a:prstGeom prst="rect">
            <a:avLst/>
          </a:prstGeom>
        </p:spPr>
      </p:pic>
      <p:sp>
        <p:nvSpPr>
          <p:cNvPr id="13" name="TextBox 12">
            <a:extLst>
              <a:ext uri="{FF2B5EF4-FFF2-40B4-BE49-F238E27FC236}">
                <a16:creationId xmlns:a16="http://schemas.microsoft.com/office/drawing/2014/main" id="{082CBF12-1181-C374-310D-C6DA72E36614}"/>
              </a:ext>
            </a:extLst>
          </p:cNvPr>
          <p:cNvSpPr txBox="1"/>
          <p:nvPr/>
        </p:nvSpPr>
        <p:spPr>
          <a:xfrm>
            <a:off x="143566" y="3252304"/>
            <a:ext cx="10126868" cy="1549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Are you a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Purdue Motorsports Engineering</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student whose degree could be impacted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by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Supply Chain Logistics or Transportation</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ranklin Gothic Book" panose="020B0503020102020204"/>
                <a:ea typeface="+mn-ea"/>
                <a:cs typeface="+mn-cs"/>
              </a:rPr>
              <a:t>Apply now for the</a:t>
            </a: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 Indianapolis Transportation Club's</a:t>
            </a: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annual scholarship! </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Scholarships will be awarded at </a:t>
            </a: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the ITC Annual Dinner in December</a:t>
            </a:r>
            <a:endPar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A4F6436E-BF9D-82B3-B153-ED151A25F1C2}"/>
              </a:ext>
            </a:extLst>
          </p:cNvPr>
          <p:cNvPicPr>
            <a:picLocks noChangeAspect="1"/>
          </p:cNvPicPr>
          <p:nvPr/>
        </p:nvPicPr>
        <p:blipFill>
          <a:blip r:embed="rId5"/>
          <a:stretch>
            <a:fillRect/>
          </a:stretch>
        </p:blipFill>
        <p:spPr>
          <a:xfrm>
            <a:off x="9331294" y="4721207"/>
            <a:ext cx="2860706" cy="2136793"/>
          </a:xfrm>
          <a:prstGeom prst="rect">
            <a:avLst/>
          </a:prstGeom>
        </p:spPr>
      </p:pic>
      <p:sp>
        <p:nvSpPr>
          <p:cNvPr id="15" name="TextBox 14">
            <a:extLst>
              <a:ext uri="{FF2B5EF4-FFF2-40B4-BE49-F238E27FC236}">
                <a16:creationId xmlns:a16="http://schemas.microsoft.com/office/drawing/2014/main" id="{872C8CEE-755A-C4D1-CD8C-A9531072BA46}"/>
              </a:ext>
            </a:extLst>
          </p:cNvPr>
          <p:cNvSpPr txBox="1"/>
          <p:nvPr/>
        </p:nvSpPr>
        <p:spPr>
          <a:xfrm>
            <a:off x="7686260" y="1397000"/>
            <a:ext cx="1932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800" b="1" i="0" u="sng" strike="noStrike" kern="1200" cap="none" spc="0" normalizeH="0" baseline="0" noProof="0">
                <a:ln>
                  <a:noFill/>
                </a:ln>
                <a:solidFill>
                  <a:srgbClr val="000000"/>
                </a:solidFill>
                <a:effectLst/>
                <a:uLnTx/>
                <a:uFillTx/>
                <a:latin typeface="Franklin Gothic Book"/>
                <a:ea typeface="+mn-ea"/>
                <a:cs typeface="+mn-cs"/>
              </a:rPr>
              <a:t>HOW TO APPLY</a:t>
            </a:r>
            <a:r>
              <a:rPr kumimoji="0" sz="1800" b="0" i="0" u="sng"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sng"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6" name="TextBox 15">
            <a:extLst>
              <a:ext uri="{FF2B5EF4-FFF2-40B4-BE49-F238E27FC236}">
                <a16:creationId xmlns:a16="http://schemas.microsoft.com/office/drawing/2014/main" id="{25212D53-0682-CB8E-6A7E-55BBDA17A49B}"/>
              </a:ext>
            </a:extLst>
          </p:cNvPr>
          <p:cNvSpPr txBox="1"/>
          <p:nvPr/>
        </p:nvSpPr>
        <p:spPr>
          <a:xfrm>
            <a:off x="7178261" y="1761436"/>
            <a:ext cx="42738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Submit an application form online </a:t>
            </a:r>
            <a:r>
              <a:rPr kumimoji="0" sz="1600" b="0" i="0" u="none" strike="noStrike" kern="1200" cap="none" spc="0" normalizeH="0" baseline="0" noProof="0" dirty="0">
                <a:ln>
                  <a:noFill/>
                </a:ln>
                <a:solidFill>
                  <a:srgbClr val="000000"/>
                </a:solidFill>
                <a:effectLst/>
                <a:uLnTx/>
                <a:uFillTx/>
                <a:latin typeface="Franklin Gothic Book"/>
                <a:ea typeface="Franklin Gothic Book"/>
                <a:cs typeface="Franklin Gothic Book"/>
              </a:rPr>
              <a:t>​</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7" name="TextBox 16">
            <a:extLst>
              <a:ext uri="{FF2B5EF4-FFF2-40B4-BE49-F238E27FC236}">
                <a16:creationId xmlns:a16="http://schemas.microsoft.com/office/drawing/2014/main" id="{CD620626-97E7-2B7C-2117-1B7A3EE9436E}"/>
              </a:ext>
            </a:extLst>
          </p:cNvPr>
          <p:cNvSpPr txBox="1"/>
          <p:nvPr/>
        </p:nvSpPr>
        <p:spPr>
          <a:xfrm>
            <a:off x="7178261" y="2214218"/>
            <a:ext cx="3092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Write an essay</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8" name="Graphic 17" descr="Checkbox Checked with solid fill">
            <a:extLst>
              <a:ext uri="{FF2B5EF4-FFF2-40B4-BE49-F238E27FC236}">
                <a16:creationId xmlns:a16="http://schemas.microsoft.com/office/drawing/2014/main" id="{8E420DA7-9FA4-C951-0249-843FA90DAD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673627"/>
            <a:ext cx="318053" cy="307010"/>
          </a:xfrm>
          <a:prstGeom prst="rect">
            <a:avLst/>
          </a:prstGeom>
        </p:spPr>
      </p:pic>
      <p:sp>
        <p:nvSpPr>
          <p:cNvPr id="19" name="TextBox 18">
            <a:extLst>
              <a:ext uri="{FF2B5EF4-FFF2-40B4-BE49-F238E27FC236}">
                <a16:creationId xmlns:a16="http://schemas.microsoft.com/office/drawing/2014/main" id="{87EA0809-DC4A-1637-CB81-4B4589524C1B}"/>
              </a:ext>
            </a:extLst>
          </p:cNvPr>
          <p:cNvSpPr txBox="1"/>
          <p:nvPr/>
        </p:nvSpPr>
        <p:spPr>
          <a:xfrm>
            <a:off x="7178261" y="2678043"/>
            <a:ext cx="6096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ranklin Gothic Book"/>
                <a:ea typeface="+mn-ea"/>
                <a:cs typeface="+mn-cs"/>
              </a:rPr>
              <a:t>Provide a recommendation letter</a:t>
            </a:r>
            <a:r>
              <a:rPr kumimoji="0" sz="1600" b="0" i="0" u="none"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388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E36C4FD-D294-D950-0EE7-A56D3388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3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661395-C235-9B6A-E58D-50337D1AC7A9}"/>
              </a:ext>
            </a:extLst>
          </p:cNvPr>
          <p:cNvSpPr/>
          <p:nvPr/>
        </p:nvSpPr>
        <p:spPr>
          <a:xfrm>
            <a:off x="102267" y="4915659"/>
            <a:ext cx="3530600" cy="17399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7" name="Title 1">
            <a:extLst>
              <a:ext uri="{FF2B5EF4-FFF2-40B4-BE49-F238E27FC236}">
                <a16:creationId xmlns:a16="http://schemas.microsoft.com/office/drawing/2014/main" id="{532B1FCF-2600-DFDE-57C1-29C6DCC2598A}"/>
              </a:ext>
            </a:extLst>
          </p:cNvPr>
          <p:cNvSpPr>
            <a:spLocks noGrp="1"/>
          </p:cNvSpPr>
          <p:nvPr>
            <p:ph type="title"/>
          </p:nvPr>
        </p:nvSpPr>
        <p:spPr>
          <a:xfrm>
            <a:off x="334497" y="1119986"/>
            <a:ext cx="8279239" cy="539818"/>
          </a:xfrm>
        </p:spPr>
        <p:txBody>
          <a:bodyPr/>
          <a:lstStyle/>
          <a:p>
            <a:r>
              <a:rPr lang="en-US" sz="3600">
                <a:latin typeface="Acumin Pro Condensed Semibold"/>
              </a:rPr>
              <a:t>INNOVATE INDY</a:t>
            </a:r>
            <a:br>
              <a:rPr lang="en-US" sz="3600"/>
            </a:br>
            <a:r>
              <a:rPr lang="en-US" sz="2400">
                <a:solidFill>
                  <a:srgbClr val="DDB945"/>
                </a:solidFill>
                <a:latin typeface="Acumin Pro Condensed Semibold"/>
              </a:rPr>
              <a:t>Purdue Engineering Graduate &amp; Postdoc Research Symposium</a:t>
            </a:r>
            <a:br>
              <a:rPr lang="en-US" sz="3600"/>
            </a:br>
            <a:endParaRPr lang="en-US" sz="3600"/>
          </a:p>
        </p:txBody>
      </p:sp>
      <p:pic>
        <p:nvPicPr>
          <p:cNvPr id="12" name="Picture 11">
            <a:extLst>
              <a:ext uri="{FF2B5EF4-FFF2-40B4-BE49-F238E27FC236}">
                <a16:creationId xmlns:a16="http://schemas.microsoft.com/office/drawing/2014/main" id="{78715C82-7568-1E0A-27D4-E81F6051A527}"/>
              </a:ext>
            </a:extLst>
          </p:cNvPr>
          <p:cNvPicPr>
            <a:picLocks noChangeAspect="1"/>
          </p:cNvPicPr>
          <p:nvPr/>
        </p:nvPicPr>
        <p:blipFill>
          <a:blip r:embed="rId2"/>
          <a:stretch>
            <a:fillRect/>
          </a:stretch>
        </p:blipFill>
        <p:spPr>
          <a:xfrm>
            <a:off x="1643004" y="4141712"/>
            <a:ext cx="7157687" cy="3277466"/>
          </a:xfrm>
          <a:prstGeom prst="rect">
            <a:avLst/>
          </a:prstGeom>
        </p:spPr>
      </p:pic>
      <p:pic>
        <p:nvPicPr>
          <p:cNvPr id="14" name="Picture 13">
            <a:extLst>
              <a:ext uri="{FF2B5EF4-FFF2-40B4-BE49-F238E27FC236}">
                <a16:creationId xmlns:a16="http://schemas.microsoft.com/office/drawing/2014/main" id="{30515B04-94E6-9B4C-C15F-92641D837E13}"/>
              </a:ext>
            </a:extLst>
          </p:cNvPr>
          <p:cNvPicPr>
            <a:picLocks noChangeAspect="1"/>
          </p:cNvPicPr>
          <p:nvPr/>
        </p:nvPicPr>
        <p:blipFill>
          <a:blip r:embed="rId3"/>
          <a:srcRect l="1459" t="2849" r="769" b="763"/>
          <a:stretch>
            <a:fillRect/>
          </a:stretch>
        </p:blipFill>
        <p:spPr>
          <a:xfrm>
            <a:off x="8307693" y="4528925"/>
            <a:ext cx="1569891" cy="1505215"/>
          </a:xfrm>
          <a:prstGeom prst="rect">
            <a:avLst/>
          </a:prstGeom>
        </p:spPr>
      </p:pic>
      <p:sp>
        <p:nvSpPr>
          <p:cNvPr id="15" name="TextBox 14">
            <a:extLst>
              <a:ext uri="{FF2B5EF4-FFF2-40B4-BE49-F238E27FC236}">
                <a16:creationId xmlns:a16="http://schemas.microsoft.com/office/drawing/2014/main" id="{3DBAFFC6-32AD-C605-B66D-10A19AC0A703}"/>
              </a:ext>
            </a:extLst>
          </p:cNvPr>
          <p:cNvSpPr txBox="1"/>
          <p:nvPr/>
        </p:nvSpPr>
        <p:spPr>
          <a:xfrm>
            <a:off x="7963735" y="4218089"/>
            <a:ext cx="2031746"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panose="020B0503020102020204"/>
                <a:ea typeface="+mn-ea"/>
                <a:cs typeface="+mn-cs"/>
              </a:rPr>
              <a:t>Sign up on our website:</a:t>
            </a:r>
          </a:p>
        </p:txBody>
      </p:sp>
      <p:sp>
        <p:nvSpPr>
          <p:cNvPr id="21" name="TextBox 20">
            <a:extLst>
              <a:ext uri="{FF2B5EF4-FFF2-40B4-BE49-F238E27FC236}">
                <a16:creationId xmlns:a16="http://schemas.microsoft.com/office/drawing/2014/main" id="{A2F8AAD8-D604-5737-CA4F-ABFAE3E9D984}"/>
              </a:ext>
            </a:extLst>
          </p:cNvPr>
          <p:cNvSpPr txBox="1"/>
          <p:nvPr/>
        </p:nvSpPr>
        <p:spPr>
          <a:xfrm>
            <a:off x="378934" y="1476123"/>
            <a:ext cx="4958012"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Graduate Students &amp; Postdocs: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DB945"/>
                </a:solidFill>
                <a:effectLst/>
                <a:uLnTx/>
                <a:uFillTx/>
                <a:latin typeface="Franklin Gothic Book" panose="020B0503020102020204"/>
                <a:ea typeface="+mn-ea"/>
                <a:cs typeface="+mn-cs"/>
              </a:rPr>
              <a:t>Present your work at the Innovate Indy Symposium!</a:t>
            </a:r>
            <a:endParaRPr kumimoji="0" lang="en-US" sz="2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3" name="TextBox 22">
            <a:extLst>
              <a:ext uri="{FF2B5EF4-FFF2-40B4-BE49-F238E27FC236}">
                <a16:creationId xmlns:a16="http://schemas.microsoft.com/office/drawing/2014/main" id="{610F2FDE-F1AD-7007-089C-63F325CE6900}"/>
              </a:ext>
            </a:extLst>
          </p:cNvPr>
          <p:cNvSpPr txBox="1"/>
          <p:nvPr/>
        </p:nvSpPr>
        <p:spPr>
          <a:xfrm>
            <a:off x="419039" y="2988093"/>
            <a:ext cx="3217641"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t>April 24 | 12:30–4:30 PM</a:t>
            </a:r>
            <a:b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br>
            <a: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t>Skyline Club at OneAmerica Tower Indianapolis </a:t>
            </a:r>
            <a:endParaRPr kumimoji="0" lang="en-US" sz="2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2" name="Picture 1" descr="A black background with white text and a letter&#10;&#10;AI-generated content may be incorrect.">
            <a:extLst>
              <a:ext uri="{FF2B5EF4-FFF2-40B4-BE49-F238E27FC236}">
                <a16:creationId xmlns:a16="http://schemas.microsoft.com/office/drawing/2014/main" id="{8E9EABE2-067F-DBA0-EBAF-AEEA2CDA5D7C}"/>
              </a:ext>
            </a:extLst>
          </p:cNvPr>
          <p:cNvPicPr>
            <a:picLocks noChangeAspect="1"/>
          </p:cNvPicPr>
          <p:nvPr/>
        </p:nvPicPr>
        <p:blipFill>
          <a:blip r:embed="rId4"/>
          <a:stretch>
            <a:fillRect/>
          </a:stretch>
        </p:blipFill>
        <p:spPr>
          <a:xfrm>
            <a:off x="507270" y="4526051"/>
            <a:ext cx="1970151" cy="1391793"/>
          </a:xfrm>
          <a:prstGeom prst="rect">
            <a:avLst/>
          </a:prstGeom>
        </p:spPr>
      </p:pic>
      <p:pic>
        <p:nvPicPr>
          <p:cNvPr id="3" name="Picture 2" descr="A person standing next to a poster&#10;&#10;AI-generated content may be incorrect.">
            <a:extLst>
              <a:ext uri="{FF2B5EF4-FFF2-40B4-BE49-F238E27FC236}">
                <a16:creationId xmlns:a16="http://schemas.microsoft.com/office/drawing/2014/main" id="{360BA6E1-4314-F696-BA77-F59AAA99B4D2}"/>
              </a:ext>
            </a:extLst>
          </p:cNvPr>
          <p:cNvPicPr>
            <a:picLocks noChangeAspect="1"/>
          </p:cNvPicPr>
          <p:nvPr/>
        </p:nvPicPr>
        <p:blipFill>
          <a:blip r:embed="rId5"/>
          <a:stretch>
            <a:fillRect/>
          </a:stretch>
        </p:blipFill>
        <p:spPr>
          <a:xfrm>
            <a:off x="6193157" y="1646422"/>
            <a:ext cx="4226313" cy="2503105"/>
          </a:xfrm>
          <a:prstGeom prst="rect">
            <a:avLst/>
          </a:prstGeom>
        </p:spPr>
      </p:pic>
    </p:spTree>
    <p:extLst>
      <p:ext uri="{BB962C8B-B14F-4D97-AF65-F5344CB8AC3E}">
        <p14:creationId xmlns:p14="http://schemas.microsoft.com/office/powerpoint/2010/main" val="7778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BDE9D-40C4-9DCD-5C21-1270171B9CD7}"/>
              </a:ext>
            </a:extLst>
          </p:cNvPr>
          <p:cNvSpPr>
            <a:spLocks noGrp="1"/>
          </p:cNvSpPr>
          <p:nvPr>
            <p:ph type="body" sz="quarter" idx="11"/>
          </p:nvPr>
        </p:nvSpPr>
        <p:spPr/>
        <p:txBody>
          <a:bodyPr/>
          <a:lstStyle/>
          <a:p>
            <a:r>
              <a:rPr lang="en-US" sz="2400" i="1" dirty="0"/>
              <a:t>Through March 25, 2026</a:t>
            </a:r>
          </a:p>
        </p:txBody>
      </p:sp>
      <p:sp>
        <p:nvSpPr>
          <p:cNvPr id="3" name="Text Placeholder 2">
            <a:extLst>
              <a:ext uri="{FF2B5EF4-FFF2-40B4-BE49-F238E27FC236}">
                <a16:creationId xmlns:a16="http://schemas.microsoft.com/office/drawing/2014/main" id="{B3CBE19B-D397-761F-DECE-80E236FD44CE}"/>
              </a:ext>
            </a:extLst>
          </p:cNvPr>
          <p:cNvSpPr>
            <a:spLocks noGrp="1"/>
          </p:cNvSpPr>
          <p:nvPr>
            <p:ph type="body" sz="quarter" idx="10"/>
          </p:nvPr>
        </p:nvSpPr>
        <p:spPr>
          <a:xfrm>
            <a:off x="446314" y="3530600"/>
            <a:ext cx="5469743" cy="2345757"/>
          </a:xfrm>
        </p:spPr>
        <p:txBody>
          <a:bodyPr/>
          <a:lstStyle/>
          <a:p>
            <a:r>
              <a:rPr lang="en-US" sz="1867" dirty="0"/>
              <a:t>Apply for EPICS if you are interested in a project that supports local community and education organizations.</a:t>
            </a:r>
            <a:endParaRPr lang="en-US" sz="2133" dirty="0"/>
          </a:p>
          <a:p>
            <a:pPr marL="0" indent="0">
              <a:buNone/>
            </a:pPr>
            <a:endParaRPr lang="en-US" dirty="0"/>
          </a:p>
        </p:txBody>
      </p:sp>
      <p:sp>
        <p:nvSpPr>
          <p:cNvPr id="4" name="Title 3">
            <a:extLst>
              <a:ext uri="{FF2B5EF4-FFF2-40B4-BE49-F238E27FC236}">
                <a16:creationId xmlns:a16="http://schemas.microsoft.com/office/drawing/2014/main" id="{E58AB16C-CA21-6D56-93A7-DE48D02B111C}"/>
              </a:ext>
            </a:extLst>
          </p:cNvPr>
          <p:cNvSpPr>
            <a:spLocks noGrp="1"/>
          </p:cNvSpPr>
          <p:nvPr>
            <p:ph type="title"/>
          </p:nvPr>
        </p:nvSpPr>
        <p:spPr/>
        <p:txBody>
          <a:bodyPr>
            <a:normAutofit fontScale="90000"/>
          </a:bodyPr>
          <a:lstStyle/>
          <a:p>
            <a:r>
              <a:rPr lang="en-US" dirty="0"/>
              <a:t>EPICS &amp; VIP Pre-Registration Now Open</a:t>
            </a:r>
          </a:p>
        </p:txBody>
      </p:sp>
      <p:sp>
        <p:nvSpPr>
          <p:cNvPr id="7" name="Text Placeholder 6">
            <a:extLst>
              <a:ext uri="{FF2B5EF4-FFF2-40B4-BE49-F238E27FC236}">
                <a16:creationId xmlns:a16="http://schemas.microsoft.com/office/drawing/2014/main" id="{89F89446-9FDF-C87D-D774-63EE65450EEB}"/>
              </a:ext>
            </a:extLst>
          </p:cNvPr>
          <p:cNvSpPr>
            <a:spLocks noGrp="1"/>
          </p:cNvSpPr>
          <p:nvPr>
            <p:ph type="body" sz="quarter" idx="15"/>
          </p:nvPr>
        </p:nvSpPr>
        <p:spPr>
          <a:xfrm>
            <a:off x="6264929" y="3530600"/>
            <a:ext cx="5673071" cy="2345757"/>
          </a:xfrm>
        </p:spPr>
        <p:txBody>
          <a:bodyPr/>
          <a:lstStyle/>
          <a:p>
            <a:r>
              <a:rPr lang="en-US" sz="1867" dirty="0"/>
              <a:t>Apply for VIP if you are interested in design projects related to active research and national, international and industry-sponsored design challenges. </a:t>
            </a:r>
          </a:p>
          <a:p>
            <a:pPr marL="0" indent="0">
              <a:buNone/>
            </a:pPr>
            <a:endParaRPr lang="en-US" dirty="0"/>
          </a:p>
        </p:txBody>
      </p:sp>
      <p:sp>
        <p:nvSpPr>
          <p:cNvPr id="8" name="Slide Number Placeholder 7">
            <a:extLst>
              <a:ext uri="{FF2B5EF4-FFF2-40B4-BE49-F238E27FC236}">
                <a16:creationId xmlns:a16="http://schemas.microsoft.com/office/drawing/2014/main" id="{F60484D1-6FC1-6753-1A75-2192E28EE10D}"/>
              </a:ext>
            </a:extLst>
          </p:cNvPr>
          <p:cNvSpPr>
            <a:spLocks noGrp="1"/>
          </p:cNvSpPr>
          <p:nvPr>
            <p:ph type="sldNum" sz="quarter" idx="16"/>
          </p:nvPr>
        </p:nvSpPr>
        <p:spPr/>
        <p:txBody>
          <a:bodyPr/>
          <a:lstStyle/>
          <a:p>
            <a:pPr defTabSz="609630"/>
            <a:fld id="{3086EA1D-707D-B54C-8FFB-433BD1A27D0B}" type="slidenum">
              <a:rPr lang="en-US">
                <a:solidFill>
                  <a:srgbClr val="000000">
                    <a:tint val="75000"/>
                  </a:srgbClr>
                </a:solidFill>
                <a:latin typeface="Franklin Gothic Book" panose="020B0503020102020204"/>
              </a:rPr>
              <a:pPr defTabSz="609630"/>
              <a:t>18</a:t>
            </a:fld>
            <a:endParaRPr lang="en-US" dirty="0">
              <a:solidFill>
                <a:srgbClr val="000000">
                  <a:tint val="75000"/>
                </a:srgbClr>
              </a:solidFill>
              <a:latin typeface="Franklin Gothic Book" panose="020B0503020102020204"/>
            </a:endParaRPr>
          </a:p>
        </p:txBody>
      </p:sp>
      <p:sp>
        <p:nvSpPr>
          <p:cNvPr id="21" name="TextBox 20">
            <a:extLst>
              <a:ext uri="{FF2B5EF4-FFF2-40B4-BE49-F238E27FC236}">
                <a16:creationId xmlns:a16="http://schemas.microsoft.com/office/drawing/2014/main" id="{7B15BFB6-D909-A35E-148C-4073ED0555E3}"/>
              </a:ext>
            </a:extLst>
          </p:cNvPr>
          <p:cNvSpPr txBox="1"/>
          <p:nvPr/>
        </p:nvSpPr>
        <p:spPr>
          <a:xfrm>
            <a:off x="873394" y="1601623"/>
            <a:ext cx="3597007" cy="1200329"/>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Enroll? </a:t>
            </a:r>
          </a:p>
          <a:p>
            <a:pPr algn="ctr" defTabSz="609630"/>
            <a:r>
              <a:rPr lang="en-US" sz="1600" dirty="0">
                <a:solidFill>
                  <a:srgbClr val="CECACB"/>
                </a:solidFill>
                <a:latin typeface="Franklin Gothic Book" panose="020B0503020102020204"/>
              </a:rPr>
              <a:t>EPICS and VIP provide real world experience and great discussion points for job interviews.</a:t>
            </a:r>
          </a:p>
        </p:txBody>
      </p:sp>
      <p:grpSp>
        <p:nvGrpSpPr>
          <p:cNvPr id="22" name="Group 21">
            <a:extLst>
              <a:ext uri="{FF2B5EF4-FFF2-40B4-BE49-F238E27FC236}">
                <a16:creationId xmlns:a16="http://schemas.microsoft.com/office/drawing/2014/main" id="{9A284FE5-5B47-5BE2-438E-5BA0E26E92C4}"/>
              </a:ext>
            </a:extLst>
          </p:cNvPr>
          <p:cNvGrpSpPr/>
          <p:nvPr/>
        </p:nvGrpSpPr>
        <p:grpSpPr>
          <a:xfrm>
            <a:off x="1057007" y="1467616"/>
            <a:ext cx="3606801" cy="1661740"/>
            <a:chOff x="442509" y="2011165"/>
            <a:chExt cx="5410201" cy="2492610"/>
          </a:xfrm>
        </p:grpSpPr>
        <p:sp>
          <p:nvSpPr>
            <p:cNvPr id="23" name="Rectangle: Rounded Corners 22">
              <a:extLst>
                <a:ext uri="{FF2B5EF4-FFF2-40B4-BE49-F238E27FC236}">
                  <a16:creationId xmlns:a16="http://schemas.microsoft.com/office/drawing/2014/main" id="{89CF6063-6E85-8A3D-5774-F53ACE7C9302}"/>
                </a:ext>
              </a:extLst>
            </p:cNvPr>
            <p:cNvSpPr/>
            <p:nvPr/>
          </p:nvSpPr>
          <p:spPr>
            <a:xfrm>
              <a:off x="457200" y="2011165"/>
              <a:ext cx="5395510" cy="249261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endParaRPr lang="en-US" sz="1200">
                <a:solidFill>
                  <a:srgbClr val="FEFFFF"/>
                </a:solidFill>
                <a:latin typeface="Franklin Gothic Book" panose="020B0503020102020204"/>
              </a:endParaRPr>
            </a:p>
          </p:txBody>
        </p:sp>
        <p:sp>
          <p:nvSpPr>
            <p:cNvPr id="24" name="TextBox 23">
              <a:extLst>
                <a:ext uri="{FF2B5EF4-FFF2-40B4-BE49-F238E27FC236}">
                  <a16:creationId xmlns:a16="http://schemas.microsoft.com/office/drawing/2014/main" id="{D9667425-1DD9-2644-2E1F-096EA4294753}"/>
                </a:ext>
              </a:extLst>
            </p:cNvPr>
            <p:cNvSpPr txBox="1"/>
            <p:nvPr/>
          </p:nvSpPr>
          <p:spPr>
            <a:xfrm>
              <a:off x="442509" y="2400300"/>
              <a:ext cx="5395512" cy="1800494"/>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Enroll? </a:t>
              </a:r>
            </a:p>
            <a:p>
              <a:pPr algn="ctr" defTabSz="609630"/>
              <a:r>
                <a:rPr lang="en-US" sz="1600" dirty="0">
                  <a:solidFill>
                    <a:srgbClr val="CECACB"/>
                  </a:solidFill>
                  <a:latin typeface="Franklin Gothic Book" panose="020B0503020102020204"/>
                </a:rPr>
                <a:t>EPICS and VIP provide real world experience and great discussion points for job interviews.</a:t>
              </a:r>
            </a:p>
          </p:txBody>
        </p:sp>
      </p:grpSp>
      <p:sp>
        <p:nvSpPr>
          <p:cNvPr id="25" name="Rectangle: Rounded Corners 24">
            <a:extLst>
              <a:ext uri="{FF2B5EF4-FFF2-40B4-BE49-F238E27FC236}">
                <a16:creationId xmlns:a16="http://schemas.microsoft.com/office/drawing/2014/main" id="{61A0C90E-FF2D-5BBD-96AA-AF959C159B28}"/>
              </a:ext>
            </a:extLst>
          </p:cNvPr>
          <p:cNvSpPr/>
          <p:nvPr/>
        </p:nvSpPr>
        <p:spPr>
          <a:xfrm>
            <a:off x="7528193" y="1462460"/>
            <a:ext cx="3597007" cy="1661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endParaRPr lang="en-US" sz="1200">
              <a:solidFill>
                <a:srgbClr val="FEFFFF"/>
              </a:solidFill>
              <a:latin typeface="Franklin Gothic Book" panose="020B0503020102020204"/>
            </a:endParaRPr>
          </a:p>
        </p:txBody>
      </p:sp>
      <p:sp>
        <p:nvSpPr>
          <p:cNvPr id="26" name="TextBox 25">
            <a:extLst>
              <a:ext uri="{FF2B5EF4-FFF2-40B4-BE49-F238E27FC236}">
                <a16:creationId xmlns:a16="http://schemas.microsoft.com/office/drawing/2014/main" id="{FD2C48D3-11FD-FB1B-A115-E201F3358FC6}"/>
              </a:ext>
            </a:extLst>
          </p:cNvPr>
          <p:cNvSpPr txBox="1"/>
          <p:nvPr/>
        </p:nvSpPr>
        <p:spPr>
          <a:xfrm>
            <a:off x="7518400" y="1794471"/>
            <a:ext cx="3597007" cy="1323439"/>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Pre-Register? </a:t>
            </a:r>
          </a:p>
          <a:p>
            <a:pPr algn="ctr" defTabSz="609630"/>
            <a:r>
              <a:rPr lang="en-US" sz="1600" dirty="0">
                <a:solidFill>
                  <a:srgbClr val="CECACB"/>
                </a:solidFill>
                <a:latin typeface="Franklin Gothic Book" panose="020B0503020102020204"/>
              </a:rPr>
              <a:t>Apply now to get on the team that best matches your interests.</a:t>
            </a:r>
          </a:p>
        </p:txBody>
      </p:sp>
      <p:pic>
        <p:nvPicPr>
          <p:cNvPr id="27" name="Picture 2">
            <a:extLst>
              <a:ext uri="{FF2B5EF4-FFF2-40B4-BE49-F238E27FC236}">
                <a16:creationId xmlns:a16="http://schemas.microsoft.com/office/drawing/2014/main" id="{67A4A64B-9D1B-6A35-9F65-F68DA577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657" y="4698107"/>
            <a:ext cx="3369143" cy="11154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grey logo&#10;&#10;AI-generated content may be incorrect.">
            <a:extLst>
              <a:ext uri="{FF2B5EF4-FFF2-40B4-BE49-F238E27FC236}">
                <a16:creationId xmlns:a16="http://schemas.microsoft.com/office/drawing/2014/main" id="{3D047419-2F59-6A7F-59CC-E0DDBE3DB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4648200"/>
            <a:ext cx="3088078" cy="1142832"/>
          </a:xfrm>
          <a:prstGeom prst="rect">
            <a:avLst/>
          </a:prstGeom>
        </p:spPr>
      </p:pic>
      <p:sp>
        <p:nvSpPr>
          <p:cNvPr id="29" name="TextBox 28">
            <a:extLst>
              <a:ext uri="{FF2B5EF4-FFF2-40B4-BE49-F238E27FC236}">
                <a16:creationId xmlns:a16="http://schemas.microsoft.com/office/drawing/2014/main" id="{FC2520C6-F33A-9A2E-1130-09EC58C0AEF3}"/>
              </a:ext>
            </a:extLst>
          </p:cNvPr>
          <p:cNvSpPr txBox="1"/>
          <p:nvPr/>
        </p:nvSpPr>
        <p:spPr>
          <a:xfrm>
            <a:off x="3457482" y="6070600"/>
            <a:ext cx="5287921" cy="379656"/>
          </a:xfrm>
          <a:prstGeom prst="rect">
            <a:avLst/>
          </a:prstGeom>
          <a:solidFill>
            <a:schemeClr val="bg2"/>
          </a:solidFill>
        </p:spPr>
        <p:txBody>
          <a:bodyPr wrap="square" rtlCol="0">
            <a:spAutoFit/>
          </a:bodyPr>
          <a:lstStyle/>
          <a:p>
            <a:pPr algn="ctr" defTabSz="609630"/>
            <a:r>
              <a:rPr lang="en-US" sz="1867" dirty="0">
                <a:solidFill>
                  <a:srgbClr val="000000"/>
                </a:solidFill>
                <a:latin typeface="Franklin Gothic Book" panose="020B0503020102020204"/>
              </a:rPr>
              <a:t>Open to All Majors and Grade Levels</a:t>
            </a:r>
          </a:p>
        </p:txBody>
      </p:sp>
      <p:pic>
        <p:nvPicPr>
          <p:cNvPr id="31" name="Picture 30">
            <a:extLst>
              <a:ext uri="{FF2B5EF4-FFF2-40B4-BE49-F238E27FC236}">
                <a16:creationId xmlns:a16="http://schemas.microsoft.com/office/drawing/2014/main" id="{D3FE2236-D561-50FB-2FAC-32B295EA3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85" y="4597401"/>
            <a:ext cx="1305015" cy="1305015"/>
          </a:xfrm>
          <a:prstGeom prst="rect">
            <a:avLst/>
          </a:prstGeom>
        </p:spPr>
      </p:pic>
      <p:pic>
        <p:nvPicPr>
          <p:cNvPr id="33" name="Picture 32">
            <a:extLst>
              <a:ext uri="{FF2B5EF4-FFF2-40B4-BE49-F238E27FC236}">
                <a16:creationId xmlns:a16="http://schemas.microsoft.com/office/drawing/2014/main" id="{122B49C7-77A4-EB07-6FF1-3AEB4D1F0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1600" y="4546600"/>
            <a:ext cx="1406616" cy="1406616"/>
          </a:xfrm>
          <a:prstGeom prst="rect">
            <a:avLst/>
          </a:prstGeom>
        </p:spPr>
      </p:pic>
      <p:sp>
        <p:nvSpPr>
          <p:cNvPr id="34" name="TextBox 33">
            <a:extLst>
              <a:ext uri="{FF2B5EF4-FFF2-40B4-BE49-F238E27FC236}">
                <a16:creationId xmlns:a16="http://schemas.microsoft.com/office/drawing/2014/main" id="{1FDCB403-073B-2D0A-329F-D01D04ADB9D4}"/>
              </a:ext>
            </a:extLst>
          </p:cNvPr>
          <p:cNvSpPr txBox="1"/>
          <p:nvPr/>
        </p:nvSpPr>
        <p:spPr>
          <a:xfrm>
            <a:off x="4882243" y="6426200"/>
            <a:ext cx="2438400" cy="338554"/>
          </a:xfrm>
          <a:prstGeom prst="rect">
            <a:avLst/>
          </a:prstGeom>
          <a:noFill/>
        </p:spPr>
        <p:txBody>
          <a:bodyPr wrap="square" rtlCol="0">
            <a:spAutoFit/>
          </a:bodyPr>
          <a:lstStyle/>
          <a:p>
            <a:pPr algn="ctr" defTabSz="609630"/>
            <a:r>
              <a:rPr lang="en-US" sz="1600" dirty="0">
                <a:solidFill>
                  <a:srgbClr val="000000"/>
                </a:solidFill>
                <a:latin typeface="Franklin Gothic Book" panose="020B0503020102020204"/>
              </a:rPr>
              <a:t>1 or 2 credit hours</a:t>
            </a:r>
          </a:p>
        </p:txBody>
      </p:sp>
    </p:spTree>
    <p:extLst>
      <p:ext uri="{BB962C8B-B14F-4D97-AF65-F5344CB8AC3E}">
        <p14:creationId xmlns:p14="http://schemas.microsoft.com/office/powerpoint/2010/main" val="150161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E97268-DED5-939D-9CF0-4810AFC0E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58449"/>
            <a:ext cx="12740640" cy="691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91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799C4D-1FBC-03F5-689D-E8DE4A51814B}"/>
              </a:ext>
            </a:extLst>
          </p:cNvPr>
          <p:cNvPicPr>
            <a:picLocks noChangeAspect="1"/>
          </p:cNvPicPr>
          <p:nvPr/>
        </p:nvPicPr>
        <p:blipFill>
          <a:blip r:embed="rId2">
            <a:extLst>
              <a:ext uri="{28A0092B-C50C-407E-A947-70E740481C1C}">
                <a14:useLocalDpi xmlns:a14="http://schemas.microsoft.com/office/drawing/2010/main" val="0"/>
              </a:ext>
            </a:extLst>
          </a:blip>
          <a:srcRect b="20019"/>
          <a:stretch>
            <a:fillRect/>
          </a:stretch>
        </p:blipFill>
        <p:spPr>
          <a:xfrm>
            <a:off x="917944" y="147145"/>
            <a:ext cx="10096897" cy="4542479"/>
          </a:xfrm>
          <a:prstGeom prst="rect">
            <a:avLst/>
          </a:prstGeom>
        </p:spPr>
      </p:pic>
      <p:sp>
        <p:nvSpPr>
          <p:cNvPr id="18" name="TextBox 17">
            <a:extLst>
              <a:ext uri="{FF2B5EF4-FFF2-40B4-BE49-F238E27FC236}">
                <a16:creationId xmlns:a16="http://schemas.microsoft.com/office/drawing/2014/main" id="{34B5190E-4F61-8298-268D-D3D4B4DD6C80}"/>
              </a:ext>
            </a:extLst>
          </p:cNvPr>
          <p:cNvSpPr txBox="1"/>
          <p:nvPr/>
        </p:nvSpPr>
        <p:spPr>
          <a:xfrm>
            <a:off x="2674882" y="4826675"/>
            <a:ext cx="727841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Book a 1-on-1 Strengths Coaching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Talk with a Strengths Champion about utilizing your Top 5 Strengths.</a:t>
            </a:r>
            <a:b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br>
            <a: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3:00 pm to 6:00 pm, Student Center First Floor</a:t>
            </a:r>
            <a:b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br>
            <a:b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br>
            <a:r>
              <a:rPr kumimoji="0" lang="en-US" sz="1800" b="1"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Interviewing from a Strengths-Based Perspective</a:t>
            </a:r>
            <a:b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br>
            <a:r>
              <a:rPr kumimoji="0" lang="en-US" sz="1800" b="0" i="1"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Learn how to communicate your Strengths during the interview process</a:t>
            </a:r>
            <a: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a:t>
            </a:r>
            <a:b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br>
            <a:r>
              <a:rPr kumimoji="0" lang="en-US" sz="1800" b="0"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Sessions begin at: 3:30 pm and 4:30 pm, Student Center 102</a:t>
            </a:r>
          </a:p>
        </p:txBody>
      </p:sp>
    </p:spTree>
    <p:extLst>
      <p:ext uri="{BB962C8B-B14F-4D97-AF65-F5344CB8AC3E}">
        <p14:creationId xmlns:p14="http://schemas.microsoft.com/office/powerpoint/2010/main" val="3036250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group of people walking in front of a monument&#10;&#10;AI-generated content may be incorrect.">
            <a:extLst>
              <a:ext uri="{FF2B5EF4-FFF2-40B4-BE49-F238E27FC236}">
                <a16:creationId xmlns:a16="http://schemas.microsoft.com/office/drawing/2014/main" id="{EC0B253E-EC2E-B270-9395-EAE60C0F16E6}"/>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307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F1EFE-50FB-0E4B-6088-AD196B73A850}"/>
            </a:ext>
          </a:extLst>
        </p:cNvPr>
        <p:cNvGrpSpPr/>
        <p:nvPr/>
      </p:nvGrpSpPr>
      <p:grpSpPr>
        <a:xfrm>
          <a:off x="0" y="0"/>
          <a:ext cx="0" cy="0"/>
          <a:chOff x="0" y="0"/>
          <a:chExt cx="0" cy="0"/>
        </a:xfrm>
      </p:grpSpPr>
      <p:pic>
        <p:nvPicPr>
          <p:cNvPr id="10" name="Picture 2" descr="Indianapolis">
            <a:extLst>
              <a:ext uri="{FF2B5EF4-FFF2-40B4-BE49-F238E27FC236}">
                <a16:creationId xmlns:a16="http://schemas.microsoft.com/office/drawing/2014/main" id="{821CFCB6-BA22-C11E-6D8B-5A10D7C9423A}"/>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r="12477"/>
          <a:stretch/>
        </p:blipFill>
        <p:spPr bwMode="auto">
          <a:xfrm>
            <a:off x="0" y="-467833"/>
            <a:ext cx="12496800" cy="8036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7B64E262-B75D-FEDB-70B9-5EE076B2FA4F}"/>
              </a:ext>
            </a:extLst>
          </p:cNvPr>
          <p:cNvSpPr>
            <a:spLocks noGrp="1"/>
          </p:cNvSpPr>
          <p:nvPr>
            <p:ph type="body" sz="quarter" idx="11"/>
          </p:nvPr>
        </p:nvSpPr>
        <p:spPr>
          <a:xfrm>
            <a:off x="468086" y="1141151"/>
            <a:ext cx="11277600" cy="365760"/>
          </a:xfrm>
        </p:spPr>
        <p:txBody>
          <a:bodyPr/>
          <a:lstStyle/>
          <a:p>
            <a:r>
              <a:rPr lang="en-US" b="1" dirty="0">
                <a:solidFill>
                  <a:schemeClr val="accent5"/>
                </a:solidFill>
              </a:rPr>
              <a:t>Help your student organization launch, accelerate, and chart new paths toward the future in Indianapolis!</a:t>
            </a:r>
          </a:p>
        </p:txBody>
      </p:sp>
      <p:sp>
        <p:nvSpPr>
          <p:cNvPr id="4" name="Text Placeholder 3">
            <a:extLst>
              <a:ext uri="{FF2B5EF4-FFF2-40B4-BE49-F238E27FC236}">
                <a16:creationId xmlns:a16="http://schemas.microsoft.com/office/drawing/2014/main" id="{EBB92D9E-777F-74D0-C584-6879EAF7FF45}"/>
              </a:ext>
            </a:extLst>
          </p:cNvPr>
          <p:cNvSpPr>
            <a:spLocks noGrp="1"/>
          </p:cNvSpPr>
          <p:nvPr>
            <p:ph type="body" sz="quarter" idx="10"/>
          </p:nvPr>
        </p:nvSpPr>
        <p:spPr>
          <a:xfrm>
            <a:off x="462643" y="1919641"/>
            <a:ext cx="11266713" cy="4793679"/>
          </a:xfrm>
        </p:spPr>
        <p:txBody>
          <a:bodyPr>
            <a:normAutofit/>
          </a:bodyPr>
          <a:lstStyle/>
          <a:p>
            <a:pPr>
              <a:lnSpc>
                <a:spcPct val="110000"/>
              </a:lnSpc>
            </a:pPr>
            <a:r>
              <a:rPr lang="en-US" sz="2400" b="1" dirty="0"/>
              <a:t>Available to Recognized Student Organizations (RSOs) in Indianapolis</a:t>
            </a:r>
          </a:p>
          <a:p>
            <a:pPr>
              <a:lnSpc>
                <a:spcPct val="110000"/>
              </a:lnSpc>
            </a:pPr>
            <a:r>
              <a:rPr lang="en-US" sz="2400" b="1" dirty="0"/>
              <a:t>The next application deadline is March 30 (for summer expenses: May 1-June 30)</a:t>
            </a:r>
          </a:p>
          <a:p>
            <a:pPr>
              <a:lnSpc>
                <a:spcPct val="110000"/>
              </a:lnSpc>
            </a:pPr>
            <a:r>
              <a:rPr lang="en-US" sz="2400" b="1" dirty="0"/>
              <a:t>Learn more and apply in </a:t>
            </a:r>
            <a:r>
              <a:rPr lang="en-US" sz="2400" b="1" dirty="0" err="1"/>
              <a:t>Boilerlink</a:t>
            </a:r>
            <a:endParaRPr lang="en-US" sz="2400" b="1" dirty="0"/>
          </a:p>
          <a:p>
            <a:pPr marL="914400" lvl="1" indent="-457200">
              <a:lnSpc>
                <a:spcPct val="110000"/>
              </a:lnSpc>
              <a:buFont typeface="Wingdings" panose="05000000000000000000" pitchFamily="2" charset="2"/>
              <a:buChar char="Ø"/>
            </a:pPr>
            <a:r>
              <a:rPr lang="en-US" dirty="0"/>
              <a:t>From your RSO page, click Finance</a:t>
            </a:r>
          </a:p>
          <a:p>
            <a:pPr marL="914400" lvl="1" indent="-457200">
              <a:lnSpc>
                <a:spcPct val="110000"/>
              </a:lnSpc>
              <a:buFont typeface="Wingdings" panose="05000000000000000000" pitchFamily="2" charset="2"/>
              <a:buChar char="Ø"/>
            </a:pPr>
            <a:r>
              <a:rPr lang="en-US" dirty="0"/>
              <a:t>Click Create a Budget Request</a:t>
            </a:r>
          </a:p>
          <a:p>
            <a:pPr marL="914400" lvl="1" indent="-457200">
              <a:lnSpc>
                <a:spcPct val="110000"/>
              </a:lnSpc>
              <a:buFont typeface="Wingdings" panose="05000000000000000000" pitchFamily="2" charset="2"/>
              <a:buChar char="Ø"/>
            </a:pPr>
            <a:r>
              <a:rPr lang="en-US" dirty="0"/>
              <a:t>Complete the Trailblazer Application Cycle 2</a:t>
            </a:r>
          </a:p>
          <a:p>
            <a:pPr>
              <a:lnSpc>
                <a:spcPct val="110000"/>
              </a:lnSpc>
            </a:pPr>
            <a:endParaRPr lang="en-US" sz="2400" dirty="0"/>
          </a:p>
          <a:p>
            <a:pPr>
              <a:lnSpc>
                <a:spcPct val="110000"/>
              </a:lnSpc>
            </a:pPr>
            <a:r>
              <a:rPr lang="en-US" sz="2400" b="1" dirty="0"/>
              <a:t>For questions or more information, visit the Student Life Office in ET 331 or email studentlifeindy@purdue.edu</a:t>
            </a:r>
          </a:p>
        </p:txBody>
      </p:sp>
      <p:sp>
        <p:nvSpPr>
          <p:cNvPr id="2" name="Title 1">
            <a:extLst>
              <a:ext uri="{FF2B5EF4-FFF2-40B4-BE49-F238E27FC236}">
                <a16:creationId xmlns:a16="http://schemas.microsoft.com/office/drawing/2014/main" id="{41EBE0B3-79A2-2B00-FC1D-A376F2B08ACD}"/>
              </a:ext>
            </a:extLst>
          </p:cNvPr>
          <p:cNvSpPr>
            <a:spLocks noGrp="1"/>
          </p:cNvSpPr>
          <p:nvPr>
            <p:ph type="title"/>
          </p:nvPr>
        </p:nvSpPr>
        <p:spPr/>
        <p:txBody>
          <a:bodyPr>
            <a:normAutofit fontScale="90000"/>
          </a:bodyPr>
          <a:lstStyle/>
          <a:p>
            <a:r>
              <a:rPr lang="en-US" sz="8000" dirty="0"/>
              <a:t>Student Trailblazer Fund</a:t>
            </a:r>
          </a:p>
        </p:txBody>
      </p:sp>
      <p:sp>
        <p:nvSpPr>
          <p:cNvPr id="3" name="Rectangle 1">
            <a:extLst>
              <a:ext uri="{FF2B5EF4-FFF2-40B4-BE49-F238E27FC236}">
                <a16:creationId xmlns:a16="http://schemas.microsoft.com/office/drawing/2014/main" id="{19E7FB24-8734-7E5E-A4B8-F166F27675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5" name="Rectangle 2">
            <a:extLst>
              <a:ext uri="{FF2B5EF4-FFF2-40B4-BE49-F238E27FC236}">
                <a16:creationId xmlns:a16="http://schemas.microsoft.com/office/drawing/2014/main" id="{6D2A1B50-266E-2F79-F877-6B7B440B327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6" name="Rectangle 3">
            <a:extLst>
              <a:ext uri="{FF2B5EF4-FFF2-40B4-BE49-F238E27FC236}">
                <a16:creationId xmlns:a16="http://schemas.microsoft.com/office/drawing/2014/main" id="{ED9A3D69-27D9-33E3-F096-65EB2AF9C32B}"/>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1" name="Picture 10" descr="A qr code on a white background&#10;&#10;Description automatically generated">
            <a:extLst>
              <a:ext uri="{FF2B5EF4-FFF2-40B4-BE49-F238E27FC236}">
                <a16:creationId xmlns:a16="http://schemas.microsoft.com/office/drawing/2014/main" id="{BCBB1FEA-FA70-6BE7-72F1-358C3B58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167" y="3039688"/>
            <a:ext cx="1498096" cy="1498096"/>
          </a:xfrm>
          <a:prstGeom prst="rect">
            <a:avLst/>
          </a:prstGeom>
        </p:spPr>
      </p:pic>
    </p:spTree>
    <p:extLst>
      <p:ext uri="{BB962C8B-B14F-4D97-AF65-F5344CB8AC3E}">
        <p14:creationId xmlns:p14="http://schemas.microsoft.com/office/powerpoint/2010/main" val="344752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E690B8-E7FD-43E3-9561-8622DBA7051F}"/>
              </a:ext>
            </a:extLst>
          </p:cNvPr>
          <p:cNvSpPr/>
          <p:nvPr/>
        </p:nvSpPr>
        <p:spPr>
          <a:xfrm>
            <a:off x="6096000" y="0"/>
            <a:ext cx="60953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A681D1A-40B4-4E46-92F0-A91E4298FC34}"/>
              </a:ext>
            </a:extLst>
          </p:cNvPr>
          <p:cNvSpPr txBox="1">
            <a:spLocks noGrp="1"/>
          </p:cNvSpPr>
          <p:nvPr>
            <p:ph type="title"/>
          </p:nvPr>
        </p:nvSpPr>
        <p:spPr>
          <a:xfrm>
            <a:off x="544807" y="119744"/>
            <a:ext cx="4789197" cy="2332653"/>
          </a:xfrm>
        </p:spPr>
        <p:txBody>
          <a:bodyPr/>
          <a:lstStyle/>
          <a:p>
            <a:pPr lvl="0"/>
            <a:r>
              <a:rPr lang="en-US" dirty="0"/>
              <a:t>Pursue your Master’s Degree in Indianapolis!</a:t>
            </a:r>
            <a:endParaRPr lang="en-US" dirty="0">
              <a:solidFill>
                <a:srgbClr val="BF9000"/>
              </a:solidFill>
            </a:endParaRPr>
          </a:p>
        </p:txBody>
      </p:sp>
      <p:pic>
        <p:nvPicPr>
          <p:cNvPr id="4" name="Picture 4">
            <a:extLst>
              <a:ext uri="{FF2B5EF4-FFF2-40B4-BE49-F238E27FC236}">
                <a16:creationId xmlns:a16="http://schemas.microsoft.com/office/drawing/2014/main" id="{20D0F196-5675-4BF0-A9DC-E4556F5CE79A}"/>
              </a:ext>
            </a:extLst>
          </p:cNvPr>
          <p:cNvPicPr>
            <a:picLocks noChangeAspect="1"/>
          </p:cNvPicPr>
          <p:nvPr/>
        </p:nvPicPr>
        <p:blipFill rotWithShape="1">
          <a:blip r:embed="rId3"/>
          <a:srcRect l="19714" t="16481" r="62346" b="60918"/>
          <a:stretch/>
        </p:blipFill>
        <p:spPr>
          <a:xfrm>
            <a:off x="6108311" y="119744"/>
            <a:ext cx="6083000" cy="2155370"/>
          </a:xfrm>
          <a:prstGeom prst="rect">
            <a:avLst/>
          </a:prstGeom>
          <a:noFill/>
          <a:ln cap="flat">
            <a:noFill/>
          </a:ln>
        </p:spPr>
      </p:pic>
      <p:pic>
        <p:nvPicPr>
          <p:cNvPr id="1026" name="Picture 2">
            <a:extLst>
              <a:ext uri="{FF2B5EF4-FFF2-40B4-BE49-F238E27FC236}">
                <a16:creationId xmlns:a16="http://schemas.microsoft.com/office/drawing/2014/main" id="{6CAB36B4-E42D-448A-A409-F34778AB29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8" t="11401" r="7050" b="12285"/>
          <a:stretch/>
        </p:blipFill>
        <p:spPr bwMode="auto">
          <a:xfrm>
            <a:off x="1329094" y="2587108"/>
            <a:ext cx="3460105" cy="1964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52A70D-8D9B-4A3C-9810-B783BD624CF6}"/>
              </a:ext>
            </a:extLst>
          </p:cNvPr>
          <p:cNvPicPr>
            <a:picLocks noChangeAspect="1"/>
          </p:cNvPicPr>
          <p:nvPr/>
        </p:nvPicPr>
        <p:blipFill rotWithShape="1">
          <a:blip r:embed="rId5">
            <a:extLst>
              <a:ext uri="{28A0092B-C50C-407E-A947-70E740481C1C}">
                <a14:useLocalDpi xmlns:a14="http://schemas.microsoft.com/office/drawing/2010/main" val="0"/>
              </a:ext>
            </a:extLst>
          </a:blip>
          <a:srcRect l="47574" t="40362" r="5471" b="33516"/>
          <a:stretch/>
        </p:blipFill>
        <p:spPr>
          <a:xfrm>
            <a:off x="6290389" y="2602485"/>
            <a:ext cx="5910943" cy="4255515"/>
          </a:xfrm>
          <a:prstGeom prst="rect">
            <a:avLst/>
          </a:prstGeom>
        </p:spPr>
      </p:pic>
      <p:sp>
        <p:nvSpPr>
          <p:cNvPr id="11" name="TextBox 10">
            <a:extLst>
              <a:ext uri="{FF2B5EF4-FFF2-40B4-BE49-F238E27FC236}">
                <a16:creationId xmlns:a16="http://schemas.microsoft.com/office/drawing/2014/main" id="{DEA3B0F4-29ED-4176-B75F-121A7344EA58}"/>
              </a:ext>
            </a:extLst>
          </p:cNvPr>
          <p:cNvSpPr txBox="1"/>
          <p:nvPr/>
        </p:nvSpPr>
        <p:spPr>
          <a:xfrm>
            <a:off x="544807" y="4686698"/>
            <a:ext cx="437605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t>Apply now!</a:t>
            </a:r>
            <a:b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br>
            <a:r>
              <a:rPr kumimoji="0" lang="en-US" sz="1600" b="1" i="1" u="none" strike="noStrike" kern="1200" cap="none" spc="0" normalizeH="0" baseline="0" noProof="0" dirty="0">
                <a:ln>
                  <a:noFill/>
                </a:ln>
                <a:solidFill>
                  <a:srgbClr val="BF9000"/>
                </a:solidFill>
                <a:effectLst/>
                <a:uLnTx/>
                <a:uFillTx/>
                <a:latin typeface="Calibri" panose="020F0502020204030204"/>
                <a:ea typeface="+mn-ea"/>
                <a:cs typeface="+mn-cs"/>
              </a:rPr>
              <a:t>Final Deadlines early March/April 2026</a:t>
            </a: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4FD4F15-2225-4BB6-BCE2-43B65A266E20}"/>
              </a:ext>
            </a:extLst>
          </p:cNvPr>
          <p:cNvCxnSpPr/>
          <p:nvPr/>
        </p:nvCxnSpPr>
        <p:spPr>
          <a:xfrm>
            <a:off x="6074228" y="0"/>
            <a:ext cx="0" cy="685800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poster for a college event">
            <a:extLst>
              <a:ext uri="{FF2B5EF4-FFF2-40B4-BE49-F238E27FC236}">
                <a16:creationId xmlns:a16="http://schemas.microsoft.com/office/drawing/2014/main" id="{92B55C6C-173B-4B6B-54D8-3E8150F0629F}"/>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991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7" name="Picture 6" descr="A black and white poster with white text&#10;&#10;AI-generated content may be incorrect.">
            <a:extLst>
              <a:ext uri="{FF2B5EF4-FFF2-40B4-BE49-F238E27FC236}">
                <a16:creationId xmlns:a16="http://schemas.microsoft.com/office/drawing/2014/main" id="{4EF1E296-BFF1-1245-AF40-2E4909297DA9}"/>
              </a:ext>
            </a:extLst>
          </p:cNvPr>
          <p:cNvPicPr>
            <a:picLocks noChangeAspect="1"/>
          </p:cNvPicPr>
          <p:nvPr/>
        </p:nvPicPr>
        <p:blipFill>
          <a:blip r:embed="rId2"/>
          <a:srcRect l="25"/>
          <a:stretch>
            <a:fillRect/>
          </a:stretch>
        </p:blipFill>
        <p:spPr>
          <a:xfrm>
            <a:off x="20" y="10"/>
            <a:ext cx="12188932" cy="6857990"/>
          </a:xfrm>
          <a:prstGeom prst="rect">
            <a:avLst/>
          </a:prstGeom>
        </p:spPr>
      </p:pic>
    </p:spTree>
    <p:extLst>
      <p:ext uri="{BB962C8B-B14F-4D97-AF65-F5344CB8AC3E}">
        <p14:creationId xmlns:p14="http://schemas.microsoft.com/office/powerpoint/2010/main" val="184955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CBDC0C-0C91-187B-A1F0-4A7CA4DB9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450"/>
            <a:ext cx="12192000" cy="7524750"/>
          </a:xfrm>
          <a:prstGeom prst="rect">
            <a:avLst/>
          </a:prstGeom>
        </p:spPr>
      </p:pic>
    </p:spTree>
    <p:extLst>
      <p:ext uri="{BB962C8B-B14F-4D97-AF65-F5344CB8AC3E}">
        <p14:creationId xmlns:p14="http://schemas.microsoft.com/office/powerpoint/2010/main" val="400025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B4D9EE-A93C-A595-AF4B-C0F50F60A282}"/>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55427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93E2-3210-01A6-5BD4-027E3E9FC0B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1AE13C-F980-671D-19D7-871A192FED6D}"/>
              </a:ext>
            </a:extLst>
          </p:cNvPr>
          <p:cNvSpPr>
            <a:spLocks noGrp="1"/>
          </p:cNvSpPr>
          <p:nvPr>
            <p:ph type="subTitle" idx="1"/>
          </p:nvPr>
        </p:nvSpPr>
        <p:spPr/>
        <p:txBody>
          <a:bodyPr/>
          <a:lstStyle/>
          <a:p>
            <a:endParaRPr lang="en-US"/>
          </a:p>
        </p:txBody>
      </p:sp>
      <p:graphicFrame>
        <p:nvGraphicFramePr>
          <p:cNvPr id="7" name="Object 6">
            <a:hlinkClick r:id="rId2"/>
            <a:extLst>
              <a:ext uri="{FF2B5EF4-FFF2-40B4-BE49-F238E27FC236}">
                <a16:creationId xmlns:a16="http://schemas.microsoft.com/office/drawing/2014/main" id="{C30B613F-7236-41E4-F4A9-86CCC0112678}"/>
              </a:ext>
            </a:extLst>
          </p:cNvPr>
          <p:cNvGraphicFramePr>
            <a:graphicFrameLocks noChangeAspect="1"/>
          </p:cNvGraphicFramePr>
          <p:nvPr/>
        </p:nvGraphicFramePr>
        <p:xfrm>
          <a:off x="-6731" y="-9017"/>
          <a:ext cx="12192000" cy="6858000"/>
        </p:xfrm>
        <a:graphic>
          <a:graphicData uri="http://schemas.openxmlformats.org/presentationml/2006/ole">
            <mc:AlternateContent xmlns:mc="http://schemas.openxmlformats.org/markup-compatibility/2006">
              <mc:Choice xmlns:v="urn:schemas-microsoft-com:vml" Requires="v">
                <p:oleObj name="Acrobat Document" r:id="rId3" imgW="12192000" imgH="6858000" progId="Acrobat.Document.DC">
                  <p:embed/>
                </p:oleObj>
              </mc:Choice>
              <mc:Fallback>
                <p:oleObj name="Acrobat Document" r:id="rId3" imgW="12192000" imgH="6858000" progId="Acrobat.Document.DC">
                  <p:embed/>
                  <p:pic>
                    <p:nvPicPr>
                      <p:cNvPr id="7" name="Object 6">
                        <a:hlinkClick r:id="" action="ppaction://noaction"/>
                        <a:extLst>
                          <a:ext uri="{FF2B5EF4-FFF2-40B4-BE49-F238E27FC236}">
                            <a16:creationId xmlns:a16="http://schemas.microsoft.com/office/drawing/2014/main" id="{C30B613F-7236-41E4-F4A9-86CCC0112678}"/>
                          </a:ext>
                        </a:extLst>
                      </p:cNvPr>
                      <p:cNvPicPr/>
                      <p:nvPr/>
                    </p:nvPicPr>
                    <p:blipFill>
                      <a:blip r:embed="rId4"/>
                      <a:stretch>
                        <a:fillRect/>
                      </a:stretch>
                    </p:blipFill>
                    <p:spPr>
                      <a:xfrm>
                        <a:off x="-6731" y="-9017"/>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3226214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908575" y="153758"/>
            <a:ext cx="9718536" cy="1371094"/>
          </a:xfrm>
        </p:spPr>
        <p:txBody>
          <a:bodyPr/>
          <a:lstStyle/>
          <a:p>
            <a:r>
              <a:rPr lang="en-US" sz="4800" i="0" dirty="0">
                <a:latin typeface="Acumin Pro"/>
                <a:ea typeface="Source Sans Pro"/>
              </a:rPr>
              <a:t>Dr. Satish Boregowda, PhD - Seminar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4110604" y="3696367"/>
            <a:ext cx="4799219" cy="1442759"/>
          </a:xfrm>
        </p:spPr>
        <p:txBody>
          <a:bodyPr vert="horz" lIns="91440" tIns="45720" rIns="91440" bIns="45720" rtlCol="0" anchor="t">
            <a:noAutofit/>
          </a:bodyPr>
          <a:lstStyle/>
          <a:p>
            <a:r>
              <a:rPr lang="en-US" dirty="0">
                <a:solidFill>
                  <a:srgbClr val="EBD99F"/>
                </a:solidFill>
                <a:latin typeface="Acumin Pro"/>
                <a:ea typeface="Source Sans Pro"/>
              </a:rPr>
              <a:t>Date: Fri</a:t>
            </a:r>
            <a:r>
              <a:rPr lang="en-US" dirty="0">
                <a:solidFill>
                  <a:schemeClr val="accent1"/>
                </a:solidFill>
                <a:latin typeface="Acumin Pro"/>
                <a:ea typeface="Source Sans Pro"/>
              </a:rPr>
              <a:t>day, March 27th</a:t>
            </a:r>
            <a:endParaRPr lang="en-US" baseline="30000" dirty="0">
              <a:solidFill>
                <a:schemeClr val="accent1"/>
              </a:solidFill>
              <a:latin typeface="Acumin Pro"/>
              <a:ea typeface="Source Sans Pro"/>
            </a:endParaRPr>
          </a:p>
          <a:p>
            <a:r>
              <a:rPr lang="en-US" dirty="0">
                <a:solidFill>
                  <a:srgbClr val="CFB991"/>
                </a:solidFill>
                <a:latin typeface="Acumin Pro"/>
                <a:ea typeface="Source Sans Pro"/>
              </a:rPr>
              <a:t>Time: </a:t>
            </a:r>
            <a:r>
              <a:rPr lang="en-US" dirty="0">
                <a:solidFill>
                  <a:schemeClr val="accent1"/>
                </a:solidFill>
                <a:latin typeface="Acumin Pro"/>
                <a:ea typeface="Source Sans Pro"/>
              </a:rPr>
              <a:t>10:00 A.M.</a:t>
            </a:r>
          </a:p>
          <a:p>
            <a:r>
              <a:rPr lang="en-US" dirty="0">
                <a:solidFill>
                  <a:srgbClr val="CFB991"/>
                </a:solidFill>
                <a:latin typeface="Acumin Pro"/>
                <a:ea typeface="Source Sans Pro"/>
              </a:rPr>
              <a:t>Room: Dallara </a:t>
            </a:r>
            <a:r>
              <a:rPr lang="en-US" dirty="0" err="1">
                <a:solidFill>
                  <a:srgbClr val="CFB991"/>
                </a:solidFill>
                <a:latin typeface="Acumin Pro"/>
                <a:ea typeface="Source Sans Pro"/>
              </a:rPr>
              <a:t>Indycar</a:t>
            </a:r>
            <a:r>
              <a:rPr lang="en-US" dirty="0">
                <a:solidFill>
                  <a:srgbClr val="CFB991"/>
                </a:solidFill>
                <a:latin typeface="Acumin Pro"/>
                <a:ea typeface="Source Sans Pro"/>
              </a:rPr>
              <a:t> Factory</a:t>
            </a:r>
            <a:endParaRPr lang="en-US" dirty="0">
              <a:latin typeface="Acumin Pro"/>
              <a:ea typeface="Source Sans Pro" panose="020B0503030403020204" pitchFamily="34" charset="0"/>
            </a:endParaRPr>
          </a:p>
        </p:txBody>
      </p:sp>
      <p:sp>
        <p:nvSpPr>
          <p:cNvPr id="5" name="Text Placeholder 2">
            <a:extLst>
              <a:ext uri="{FF2B5EF4-FFF2-40B4-BE49-F238E27FC236}">
                <a16:creationId xmlns:a16="http://schemas.microsoft.com/office/drawing/2014/main" id="{DCC9B62F-F8D3-4C80-9AB9-66727F5D5692}"/>
              </a:ext>
            </a:extLst>
          </p:cNvPr>
          <p:cNvSpPr txBox="1">
            <a:spLocks/>
          </p:cNvSpPr>
          <p:nvPr/>
        </p:nvSpPr>
        <p:spPr>
          <a:xfrm>
            <a:off x="3054704" y="2048949"/>
            <a:ext cx="7572407" cy="7946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CECACB"/>
                </a:solidFill>
                <a:effectLst/>
                <a:uLnTx/>
                <a:uFillTx/>
                <a:latin typeface="Acumin Pro Semibold" panose="020B0504020202020204" pitchFamily="34" charset="77"/>
                <a:ea typeface="+mn-ea"/>
                <a:cs typeface="+mn-cs"/>
              </a:rPr>
              <a:t>Human Stress Modeling for Sports Engineering: Making a Case for Human-Centered Design</a:t>
            </a:r>
            <a:endParaRPr kumimoji="0" lang="en-US" sz="2800" b="0" i="0" u="none" strike="noStrike" kern="1200" cap="none" spc="0" normalizeH="0" baseline="0" noProof="0" dirty="0">
              <a:ln>
                <a:noFill/>
              </a:ln>
              <a:solidFill>
                <a:srgbClr val="CECACB"/>
              </a:solidFill>
              <a:effectLst/>
              <a:uLnTx/>
              <a:uFillTx/>
              <a:latin typeface="Acumin Pro Semibold" panose="020B0504020202020204" pitchFamily="34" charset="77"/>
              <a:ea typeface="+mn-ea"/>
              <a:cs typeface="+mn-cs"/>
            </a:endParaRPr>
          </a:p>
        </p:txBody>
      </p:sp>
      <p:pic>
        <p:nvPicPr>
          <p:cNvPr id="7" name="Picture 6">
            <a:extLst>
              <a:ext uri="{FF2B5EF4-FFF2-40B4-BE49-F238E27FC236}">
                <a16:creationId xmlns:a16="http://schemas.microsoft.com/office/drawing/2014/main" id="{584868D1-A2C1-C145-3414-74229FD6D650}"/>
              </a:ext>
            </a:extLst>
          </p:cNvPr>
          <p:cNvPicPr>
            <a:picLocks noChangeAspect="1"/>
          </p:cNvPicPr>
          <p:nvPr/>
        </p:nvPicPr>
        <p:blipFill>
          <a:blip r:embed="rId3"/>
          <a:stretch>
            <a:fillRect/>
          </a:stretch>
        </p:blipFill>
        <p:spPr>
          <a:xfrm>
            <a:off x="653950" y="1674035"/>
            <a:ext cx="2311301" cy="3465091"/>
          </a:xfrm>
          <a:prstGeom prst="rect">
            <a:avLst/>
          </a:prstGeom>
        </p:spPr>
      </p:pic>
    </p:spTree>
    <p:extLst>
      <p:ext uri="{BB962C8B-B14F-4D97-AF65-F5344CB8AC3E}">
        <p14:creationId xmlns:p14="http://schemas.microsoft.com/office/powerpoint/2010/main" val="256690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2E60-8921-F0F6-E896-135D15F36A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5761AF9-CEDA-9F7D-5CA5-2EA36E290C04}"/>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719AB313-6029-3652-66AF-76574D867ED2}"/>
              </a:ext>
            </a:extLst>
          </p:cNvPr>
          <p:cNvSpPr>
            <a:spLocks noGrp="1"/>
          </p:cNvSpPr>
          <p:nvPr>
            <p:ph type="body" sz="quarter" idx="11"/>
          </p:nvPr>
        </p:nvSpPr>
        <p:spPr/>
        <p:txBody>
          <a:bodyPr/>
          <a:lstStyle/>
          <a:p>
            <a:endParaRPr lang="en-US"/>
          </a:p>
        </p:txBody>
      </p:sp>
      <p:pic>
        <p:nvPicPr>
          <p:cNvPr id="4098" name="Picture 2">
            <a:extLst>
              <a:ext uri="{FF2B5EF4-FFF2-40B4-BE49-F238E27FC236}">
                <a16:creationId xmlns:a16="http://schemas.microsoft.com/office/drawing/2014/main" id="{715C9803-50F7-C9BD-3B83-89B5A62E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6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785125-CC78-C62F-176E-7C997B1B64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7" name="Picture Placeholder 6">
            <a:extLst>
              <a:ext uri="{FF2B5EF4-FFF2-40B4-BE49-F238E27FC236}">
                <a16:creationId xmlns:a16="http://schemas.microsoft.com/office/drawing/2014/main" id="{2099BC6C-CF5D-9C90-018A-F82B07187546}"/>
              </a:ext>
            </a:extLst>
          </p:cNvPr>
          <p:cNvPicPr>
            <a:picLocks noGrp="1" noChangeAspect="1"/>
          </p:cNvPicPr>
          <p:nvPr>
            <p:ph type="pic" sz="quarter" idx="11"/>
          </p:nvPr>
        </p:nvPicPr>
        <p:blipFill>
          <a:blip r:embed="rId2"/>
          <a:srcRect l="5688" r="5688"/>
          <a:stretch>
            <a:fillRect/>
          </a:stretch>
        </p:blipFill>
        <p:spPr>
          <a:prstGeom prst="rect">
            <a:avLst/>
          </a:prstGeom>
          <a:ln>
            <a:noFill/>
          </a:ln>
        </p:spPr>
      </p:pic>
    </p:spTree>
    <p:extLst>
      <p:ext uri="{BB962C8B-B14F-4D97-AF65-F5344CB8AC3E}">
        <p14:creationId xmlns:p14="http://schemas.microsoft.com/office/powerpoint/2010/main" val="4117904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7CF77C-838B-82EA-88F5-4A2E36776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69EE3-75E1-DFAC-9327-43333A746FDE}"/>
              </a:ext>
            </a:extLst>
          </p:cNvPr>
          <p:cNvSpPr>
            <a:spLocks noGrp="1"/>
          </p:cNvSpPr>
          <p:nvPr>
            <p:ph type="title"/>
          </p:nvPr>
        </p:nvSpPr>
        <p:spPr>
          <a:xfrm>
            <a:off x="183531" y="803012"/>
            <a:ext cx="7511143" cy="539818"/>
          </a:xfrm>
        </p:spPr>
        <p:txBody>
          <a:bodyPr/>
          <a:lstStyle/>
          <a:p>
            <a:r>
              <a:rPr lang="en-US" sz="4000" dirty="0"/>
              <a:t>IGNITE x CCO Lunch &amp; Learn Series</a:t>
            </a:r>
            <a:br>
              <a:rPr lang="en-US" sz="3600" dirty="0"/>
            </a:br>
            <a:r>
              <a:rPr lang="en-US" sz="2400" b="0" i="0" dirty="0"/>
              <a:t>Session 2: Resume Review Workshop</a:t>
            </a:r>
            <a:br>
              <a:rPr lang="en-US" sz="3600" dirty="0"/>
            </a:br>
            <a:endParaRPr lang="en-US" sz="3600" dirty="0"/>
          </a:p>
        </p:txBody>
      </p:sp>
      <p:sp>
        <p:nvSpPr>
          <p:cNvPr id="27" name="TextBox 26">
            <a:extLst>
              <a:ext uri="{FF2B5EF4-FFF2-40B4-BE49-F238E27FC236}">
                <a16:creationId xmlns:a16="http://schemas.microsoft.com/office/drawing/2014/main" id="{4C0F4962-F880-6819-653C-8C87E160F7DE}"/>
              </a:ext>
            </a:extLst>
          </p:cNvPr>
          <p:cNvSpPr txBox="1"/>
          <p:nvPr/>
        </p:nvSpPr>
        <p:spPr>
          <a:xfrm>
            <a:off x="3029948" y="4212571"/>
            <a:ext cx="4563785" cy="1754326"/>
          </a:xfrm>
          <a:prstGeom prst="rect">
            <a:avLst/>
          </a:prstGeom>
          <a:noFill/>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Bring your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resume/CV</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grab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pizza</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receive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personalized resume feedback from Purdue CCO advisors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 your resume, strengthen your applications, and get ready for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internships and industry jobs!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AC0333A-6661-0032-6EFA-EDE7D385353E}"/>
              </a:ext>
            </a:extLst>
          </p:cNvPr>
          <p:cNvSpPr/>
          <p:nvPr/>
        </p:nvSpPr>
        <p:spPr>
          <a:xfrm>
            <a:off x="1008073" y="5697355"/>
            <a:ext cx="2807560" cy="101844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5" name="TextBox 24">
            <a:extLst>
              <a:ext uri="{FF2B5EF4-FFF2-40B4-BE49-F238E27FC236}">
                <a16:creationId xmlns:a16="http://schemas.microsoft.com/office/drawing/2014/main" id="{A15092CA-4083-E003-FE27-EAFE223C2FFF}"/>
              </a:ext>
            </a:extLst>
          </p:cNvPr>
          <p:cNvSpPr txBox="1"/>
          <p:nvPr/>
        </p:nvSpPr>
        <p:spPr>
          <a:xfrm>
            <a:off x="307047" y="2210785"/>
            <a:ext cx="2807560"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Session 2:</a:t>
            </a:r>
            <a:b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Thursday, April 9</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 </a:t>
            </a: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12:00 PM</a:t>
            </a:r>
            <a:b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ET 103</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 </a:t>
            </a: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Pizza 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RSVP by April 7 !</a:t>
            </a:r>
          </a:p>
        </p:txBody>
      </p:sp>
      <p:pic>
        <p:nvPicPr>
          <p:cNvPr id="11" name="Picture 10">
            <a:extLst>
              <a:ext uri="{FF2B5EF4-FFF2-40B4-BE49-F238E27FC236}">
                <a16:creationId xmlns:a16="http://schemas.microsoft.com/office/drawing/2014/main" id="{C166C93B-5101-6731-09AC-B8CEC8086465}"/>
              </a:ext>
            </a:extLst>
          </p:cNvPr>
          <p:cNvPicPr>
            <a:picLocks noChangeAspect="1"/>
          </p:cNvPicPr>
          <p:nvPr/>
        </p:nvPicPr>
        <p:blipFill>
          <a:blip r:embed="rId3"/>
          <a:srcRect b="59857"/>
          <a:stretch>
            <a:fillRect/>
          </a:stretch>
        </p:blipFill>
        <p:spPr>
          <a:xfrm>
            <a:off x="7947530" y="302499"/>
            <a:ext cx="3060545" cy="770422"/>
          </a:xfrm>
          <a:prstGeom prst="rect">
            <a:avLst/>
          </a:prstGeom>
        </p:spPr>
      </p:pic>
      <p:sp>
        <p:nvSpPr>
          <p:cNvPr id="10" name="TextBox 9">
            <a:extLst>
              <a:ext uri="{FF2B5EF4-FFF2-40B4-BE49-F238E27FC236}">
                <a16:creationId xmlns:a16="http://schemas.microsoft.com/office/drawing/2014/main" id="{04669444-3635-3AC0-A541-BCEBF6F75E99}"/>
              </a:ext>
            </a:extLst>
          </p:cNvPr>
          <p:cNvSpPr txBox="1"/>
          <p:nvPr/>
        </p:nvSpPr>
        <p:spPr>
          <a:xfrm>
            <a:off x="2647330" y="6363046"/>
            <a:ext cx="5329022" cy="43088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Franklin Gothic Book" panose="020B0503020102020204"/>
                <a:ea typeface="+mn-ea"/>
                <a:cs typeface="+mn-cs"/>
              </a:rPr>
              <a:t>Hosted by:</a:t>
            </a:r>
            <a:r>
              <a:rPr kumimoji="0" lang="en-US" sz="1100" b="0" i="0" u="none" strike="noStrike" kern="1200" cap="none" spc="0" normalizeH="0" baseline="0" noProof="0" dirty="0">
                <a:ln>
                  <a:noFill/>
                </a:ln>
                <a:solidFill>
                  <a:srgbClr val="000000"/>
                </a:solidFill>
                <a:effectLst/>
                <a:uLnTx/>
                <a:uFillTx/>
                <a:latin typeface="Franklin Gothic Book" panose="020B0503020102020204"/>
                <a:ea typeface="+mn-ea"/>
                <a:cs typeface="+mn-cs"/>
              </a:rPr>
              <a:t> IGNITE (Indianapolis Graduate Network for Innovation, Training, &amp; Engineering) &amp; CCO (Center for Career Opportunities)</a:t>
            </a: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DCA3E61F-E5E5-ECC3-4B25-3E15D09A285D}"/>
              </a:ext>
            </a:extLst>
          </p:cNvPr>
          <p:cNvSpPr txBox="1"/>
          <p:nvPr/>
        </p:nvSpPr>
        <p:spPr>
          <a:xfrm>
            <a:off x="1008073" y="4208681"/>
            <a:ext cx="16392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Franklin Gothic Book" panose="020B0503020102020204"/>
                <a:ea typeface="+mn-ea"/>
                <a:cs typeface="+mn-cs"/>
              </a:rPr>
              <a:t>Scan and RSVP: </a:t>
            </a:r>
          </a:p>
        </p:txBody>
      </p:sp>
      <p:grpSp>
        <p:nvGrpSpPr>
          <p:cNvPr id="8" name="Group 7">
            <a:extLst>
              <a:ext uri="{FF2B5EF4-FFF2-40B4-BE49-F238E27FC236}">
                <a16:creationId xmlns:a16="http://schemas.microsoft.com/office/drawing/2014/main" id="{802CA9AF-9AD0-6459-5FA6-9B3545AAE3DE}"/>
              </a:ext>
            </a:extLst>
          </p:cNvPr>
          <p:cNvGrpSpPr/>
          <p:nvPr/>
        </p:nvGrpSpPr>
        <p:grpSpPr>
          <a:xfrm>
            <a:off x="7947530" y="2527224"/>
            <a:ext cx="2324814" cy="1163468"/>
            <a:chOff x="5561033" y="3701273"/>
            <a:chExt cx="2097397" cy="1214249"/>
          </a:xfrm>
        </p:grpSpPr>
        <p:pic>
          <p:nvPicPr>
            <p:cNvPr id="28" name="Picture 27">
              <a:extLst>
                <a:ext uri="{FF2B5EF4-FFF2-40B4-BE49-F238E27FC236}">
                  <a16:creationId xmlns:a16="http://schemas.microsoft.com/office/drawing/2014/main" id="{CD01371B-67A6-B5A6-6EFD-EFEB0F905184}"/>
                </a:ext>
              </a:extLst>
            </p:cNvPr>
            <p:cNvPicPr>
              <a:picLocks noChangeAspect="1"/>
            </p:cNvPicPr>
            <p:nvPr/>
          </p:nvPicPr>
          <p:blipFill>
            <a:blip r:embed="rId4"/>
            <a:stretch>
              <a:fillRect/>
            </a:stretch>
          </p:blipFill>
          <p:spPr>
            <a:xfrm>
              <a:off x="5561033" y="3701273"/>
              <a:ext cx="1153219" cy="1214249"/>
            </a:xfrm>
            <a:prstGeom prst="rect">
              <a:avLst/>
            </a:prstGeom>
          </p:spPr>
        </p:pic>
        <p:pic>
          <p:nvPicPr>
            <p:cNvPr id="7" name="Picture 6" descr="A logo with text on it&#10;&#10;AI-generated content may be incorrect.">
              <a:extLst>
                <a:ext uri="{FF2B5EF4-FFF2-40B4-BE49-F238E27FC236}">
                  <a16:creationId xmlns:a16="http://schemas.microsoft.com/office/drawing/2014/main" id="{C1E04742-2C19-2363-8B20-0189A9786890}"/>
                </a:ext>
              </a:extLst>
            </p:cNvPr>
            <p:cNvPicPr>
              <a:picLocks noChangeAspect="1"/>
            </p:cNvPicPr>
            <p:nvPr/>
          </p:nvPicPr>
          <p:blipFill>
            <a:blip r:embed="rId5"/>
            <a:stretch>
              <a:fillRect/>
            </a:stretch>
          </p:blipFill>
          <p:spPr>
            <a:xfrm>
              <a:off x="6474233" y="3768969"/>
              <a:ext cx="1184197" cy="1088056"/>
            </a:xfrm>
            <a:prstGeom prst="rect">
              <a:avLst/>
            </a:prstGeom>
          </p:spPr>
        </p:pic>
      </p:grpSp>
      <p:pic>
        <p:nvPicPr>
          <p:cNvPr id="9" name="Picture 8" descr="A group of people standing in a room&#10;&#10;AI-generated content may be incorrect.">
            <a:extLst>
              <a:ext uri="{FF2B5EF4-FFF2-40B4-BE49-F238E27FC236}">
                <a16:creationId xmlns:a16="http://schemas.microsoft.com/office/drawing/2014/main" id="{4251C95F-605B-4187-8802-3F1718BD2A08}"/>
              </a:ext>
            </a:extLst>
          </p:cNvPr>
          <p:cNvPicPr>
            <a:picLocks noChangeAspect="1"/>
          </p:cNvPicPr>
          <p:nvPr/>
        </p:nvPicPr>
        <p:blipFill>
          <a:blip r:embed="rId6"/>
          <a:srcRect l="8768" t="26290" r="10555" b="24339"/>
          <a:stretch>
            <a:fillRect/>
          </a:stretch>
        </p:blipFill>
        <p:spPr>
          <a:xfrm>
            <a:off x="3060416" y="1750564"/>
            <a:ext cx="4634258" cy="2127036"/>
          </a:xfrm>
          <a:prstGeom prst="rect">
            <a:avLst/>
          </a:prstGeom>
        </p:spPr>
      </p:pic>
      <p:pic>
        <p:nvPicPr>
          <p:cNvPr id="5" name="Picture 4">
            <a:extLst>
              <a:ext uri="{FF2B5EF4-FFF2-40B4-BE49-F238E27FC236}">
                <a16:creationId xmlns:a16="http://schemas.microsoft.com/office/drawing/2014/main" id="{EB84C683-11B1-0071-C274-4A92DBA37ACA}"/>
              </a:ext>
            </a:extLst>
          </p:cNvPr>
          <p:cNvPicPr>
            <a:picLocks noChangeAspect="1"/>
          </p:cNvPicPr>
          <p:nvPr/>
        </p:nvPicPr>
        <p:blipFill>
          <a:blip r:embed="rId7"/>
          <a:stretch>
            <a:fillRect/>
          </a:stretch>
        </p:blipFill>
        <p:spPr>
          <a:xfrm>
            <a:off x="730793" y="4485680"/>
            <a:ext cx="1767080" cy="1767080"/>
          </a:xfrm>
          <a:prstGeom prst="rect">
            <a:avLst/>
          </a:prstGeom>
        </p:spPr>
      </p:pic>
    </p:spTree>
    <p:extLst>
      <p:ext uri="{BB962C8B-B14F-4D97-AF65-F5344CB8AC3E}">
        <p14:creationId xmlns:p14="http://schemas.microsoft.com/office/powerpoint/2010/main" val="96255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5A3FC-74D0-3F19-C4F3-5FF5F8B2417E}"/>
              </a:ext>
            </a:extLst>
          </p:cNvPr>
          <p:cNvPicPr>
            <a:picLocks noChangeAspect="1"/>
          </p:cNvPicPr>
          <p:nvPr/>
        </p:nvPicPr>
        <p:blipFill>
          <a:blip r:embed="rId2"/>
          <a:srcRect/>
          <a:stretch/>
        </p:blipFill>
        <p:spPr>
          <a:xfrm>
            <a:off x="0" y="-30893"/>
            <a:ext cx="12138451" cy="7002953"/>
          </a:xfrm>
          <a:prstGeom prst="rect">
            <a:avLst/>
          </a:prstGeom>
        </p:spPr>
      </p:pic>
    </p:spTree>
    <p:extLst>
      <p:ext uri="{BB962C8B-B14F-4D97-AF65-F5344CB8AC3E}">
        <p14:creationId xmlns:p14="http://schemas.microsoft.com/office/powerpoint/2010/main" val="35208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785125-CC78-C62F-176E-7C997B1B64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6" name="Picture Placeholder 5">
            <a:extLst>
              <a:ext uri="{FF2B5EF4-FFF2-40B4-BE49-F238E27FC236}">
                <a16:creationId xmlns:a16="http://schemas.microsoft.com/office/drawing/2014/main" id="{DFAB44FE-D1E2-B554-E4F0-F3346B8B9961}"/>
              </a:ext>
            </a:extLst>
          </p:cNvPr>
          <p:cNvPicPr>
            <a:picLocks noGrp="1" noChangeAspect="1"/>
          </p:cNvPicPr>
          <p:nvPr>
            <p:ph type="pic" sz="quarter" idx="11"/>
          </p:nvPr>
        </p:nvPicPr>
        <p:blipFill>
          <a:blip r:embed="rId2"/>
          <a:srcRect l="57" r="57"/>
          <a:stretch>
            <a:fillRect/>
          </a:stretch>
        </p:blipFill>
        <p:spPr>
          <a:prstGeom prst="rect">
            <a:avLst/>
          </a:prstGeom>
          <a:ln>
            <a:noFill/>
          </a:ln>
        </p:spPr>
      </p:pic>
    </p:spTree>
    <p:extLst>
      <p:ext uri="{BB962C8B-B14F-4D97-AF65-F5344CB8AC3E}">
        <p14:creationId xmlns:p14="http://schemas.microsoft.com/office/powerpoint/2010/main" val="301971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9DF3295-2C18-07B9-FF44-CB7CEA15A474}"/>
              </a:ext>
            </a:extLst>
          </p:cNvPr>
          <p:cNvSpPr>
            <a:spLocks noGrp="1"/>
          </p:cNvSpPr>
          <p:nvPr>
            <p:ph type="pic" sz="quarter" idx="11"/>
          </p:nvPr>
        </p:nvSpPr>
        <p:spPr/>
        <p:txBody>
          <a:bodyPr/>
          <a:lstStyle/>
          <a:p>
            <a:endParaRPr lang="en-US"/>
          </a:p>
        </p:txBody>
      </p:sp>
      <p:sp>
        <p:nvSpPr>
          <p:cNvPr id="3" name="Slide Number Placeholder 2">
            <a:extLst>
              <a:ext uri="{FF2B5EF4-FFF2-40B4-BE49-F238E27FC236}">
                <a16:creationId xmlns:a16="http://schemas.microsoft.com/office/drawing/2014/main" id="{E6B608B6-171C-BD4B-D0AD-77452D19F956}"/>
              </a:ext>
            </a:extLst>
          </p:cNvPr>
          <p:cNvSpPr>
            <a:spLocks noGrp="1"/>
          </p:cNvSpPr>
          <p:nvPr>
            <p:ph type="sldNum" sz="quarter" idx="12"/>
          </p:nvPr>
        </p:nvSpPr>
        <p:spPr/>
        <p:txBody>
          <a:bodyPr/>
          <a:lstStyle/>
          <a:p>
            <a:fld id="{346097E4-2930-9D48-A5CE-AF00B0E70697}" type="slidenum">
              <a:rPr lang="en-US" smtClean="0"/>
              <a:t>6</a:t>
            </a:fld>
            <a:endParaRPr lang="en-US"/>
          </a:p>
        </p:txBody>
      </p:sp>
      <p:pic>
        <p:nvPicPr>
          <p:cNvPr id="2050" name="Picture 2">
            <a:extLst>
              <a:ext uri="{FF2B5EF4-FFF2-40B4-BE49-F238E27FC236}">
                <a16:creationId xmlns:a16="http://schemas.microsoft.com/office/drawing/2014/main" id="{22ADB147-205F-5997-AC56-5032181E8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23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obotics Day 700x500">
            <a:extLst>
              <a:ext uri="{FF2B5EF4-FFF2-40B4-BE49-F238E27FC236}">
                <a16:creationId xmlns:a16="http://schemas.microsoft.com/office/drawing/2014/main" id="{81197816-4EBA-A94C-3FD7-71076E5FA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77" y="96513"/>
            <a:ext cx="5698705" cy="4070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botic dog">
            <a:extLst>
              <a:ext uri="{FF2B5EF4-FFF2-40B4-BE49-F238E27FC236}">
                <a16:creationId xmlns:a16="http://schemas.microsoft.com/office/drawing/2014/main" id="{27F92082-CFB5-C52E-45CA-FEBBEEE70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386" y="326643"/>
            <a:ext cx="4767087" cy="3178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7A98371F-73AE-1916-97D6-8F46EBB0FA30}"/>
              </a:ext>
            </a:extLst>
          </p:cNvPr>
          <p:cNvSpPr>
            <a:spLocks noGrp="1"/>
          </p:cNvSpPr>
          <p:nvPr>
            <p:ph type="body" sz="half" idx="2"/>
          </p:nvPr>
        </p:nvSpPr>
        <p:spPr>
          <a:xfrm>
            <a:off x="243977" y="4488110"/>
            <a:ext cx="5638880" cy="1576705"/>
          </a:xfrm>
        </p:spPr>
        <p:txBody>
          <a:bodyPr>
            <a:noAutofit/>
          </a:bodyPr>
          <a:lstStyle/>
          <a:p>
            <a:pPr algn="ctr"/>
            <a:r>
              <a:rPr lang="en-US" sz="2800" b="1" dirty="0">
                <a:solidFill>
                  <a:schemeClr val="accent1"/>
                </a:solidFill>
                <a:latin typeface="Aptos Narrow" panose="020B0004020202020204" pitchFamily="34" charset="0"/>
              </a:rPr>
              <a:t>Thursday, March 26, 2026</a:t>
            </a:r>
          </a:p>
          <a:p>
            <a:r>
              <a:rPr lang="en-US" sz="2400" b="1" dirty="0">
                <a:latin typeface="Aptos Narrow" panose="020B0004020202020204" pitchFamily="34" charset="0"/>
              </a:rPr>
              <a:t>Location: Purdue Memorial Union (WL)</a:t>
            </a:r>
          </a:p>
          <a:p>
            <a:r>
              <a:rPr lang="en-US" sz="2400" b="1" dirty="0">
                <a:latin typeface="Aptos Narrow" panose="020B0004020202020204" pitchFamily="34" charset="0"/>
              </a:rPr>
              <a:t>Time: 9:00am – 7:00pm (various sessions)</a:t>
            </a:r>
          </a:p>
          <a:p>
            <a:r>
              <a:rPr lang="en-US" sz="2400" b="1" dirty="0">
                <a:latin typeface="Aptos Narrow" panose="020B0004020202020204" pitchFamily="34" charset="0"/>
              </a:rPr>
              <a:t>See full schedule on registration website</a:t>
            </a:r>
          </a:p>
        </p:txBody>
      </p:sp>
      <p:sp>
        <p:nvSpPr>
          <p:cNvPr id="11" name="TextBox 10">
            <a:extLst>
              <a:ext uri="{FF2B5EF4-FFF2-40B4-BE49-F238E27FC236}">
                <a16:creationId xmlns:a16="http://schemas.microsoft.com/office/drawing/2014/main" id="{7537AEB4-2EC2-5AA6-7C3A-8CD851CB5CF3}"/>
              </a:ext>
            </a:extLst>
          </p:cNvPr>
          <p:cNvSpPr txBox="1"/>
          <p:nvPr/>
        </p:nvSpPr>
        <p:spPr>
          <a:xfrm>
            <a:off x="8248650" y="3012122"/>
            <a:ext cx="3587998" cy="32008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EFFFF"/>
                </a:solidFill>
                <a:effectLst/>
                <a:uLnTx/>
                <a:uFillTx/>
                <a:latin typeface="Aptos Narrow" panose="020B0004020202020204" pitchFamily="34" charset="0"/>
                <a:ea typeface="+mn-ea"/>
                <a:cs typeface="+mn-cs"/>
              </a:rPr>
              <a:t>Purdue University is proud to host the inaugural Robotics Day— a dynamic showcase of innovation, collaboration, and discovery. This event will bring together industry leaders, faculty and students to explore the future of robotics, from fundamental research to real-world applications shaping our world.</a:t>
            </a:r>
          </a:p>
        </p:txBody>
      </p:sp>
      <p:pic>
        <p:nvPicPr>
          <p:cNvPr id="13" name="Picture 12">
            <a:extLst>
              <a:ext uri="{FF2B5EF4-FFF2-40B4-BE49-F238E27FC236}">
                <a16:creationId xmlns:a16="http://schemas.microsoft.com/office/drawing/2014/main" id="{6184A129-B2CA-576F-1DB7-FA3BD4A6A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682" y="4488110"/>
            <a:ext cx="1933575" cy="1933575"/>
          </a:xfrm>
          <a:prstGeom prst="rect">
            <a:avLst/>
          </a:prstGeom>
          <a:ln w="76200">
            <a:solidFill>
              <a:schemeClr val="accent1"/>
            </a:solidFill>
          </a:ln>
        </p:spPr>
      </p:pic>
    </p:spTree>
    <p:extLst>
      <p:ext uri="{BB962C8B-B14F-4D97-AF65-F5344CB8AC3E}">
        <p14:creationId xmlns:p14="http://schemas.microsoft.com/office/powerpoint/2010/main" val="58056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FECA0-AB07-3A80-D780-82A67DB6CAB5}"/>
              </a:ext>
            </a:extLst>
          </p:cNvPr>
          <p:cNvSpPr>
            <a:spLocks noGrp="1"/>
          </p:cNvSpPr>
          <p:nvPr>
            <p:ph type="body" sz="quarter" idx="10"/>
          </p:nvPr>
        </p:nvSpPr>
        <p:spPr/>
        <p:txBody>
          <a:bodyPr/>
          <a:lstStyle/>
          <a:p>
            <a:r>
              <a:rPr lang="en-US" dirty="0"/>
              <a:t>EDPS 31500</a:t>
            </a:r>
            <a:br>
              <a:rPr lang="en-US" dirty="0"/>
            </a:br>
            <a:r>
              <a:rPr lang="en-US" b="1" dirty="0"/>
              <a:t>Interpersonal Skills</a:t>
            </a:r>
            <a:endParaRPr lang="en-US" dirty="0"/>
          </a:p>
          <a:p>
            <a:endParaRPr lang="en-US" dirty="0"/>
          </a:p>
        </p:txBody>
      </p:sp>
      <p:sp>
        <p:nvSpPr>
          <p:cNvPr id="4" name="Text Placeholder 3">
            <a:extLst>
              <a:ext uri="{FF2B5EF4-FFF2-40B4-BE49-F238E27FC236}">
                <a16:creationId xmlns:a16="http://schemas.microsoft.com/office/drawing/2014/main" id="{C8DDED45-4C07-7831-916F-A48C11CADDE4}"/>
              </a:ext>
            </a:extLst>
          </p:cNvPr>
          <p:cNvSpPr>
            <a:spLocks noGrp="1"/>
          </p:cNvSpPr>
          <p:nvPr>
            <p:ph type="body" sz="quarter" idx="13"/>
          </p:nvPr>
        </p:nvSpPr>
        <p:spPr/>
        <p:txBody>
          <a:bodyPr/>
          <a:lstStyle/>
          <a:p>
            <a:r>
              <a:rPr lang="en-US" dirty="0"/>
              <a:t>EDPS 31600</a:t>
            </a:r>
            <a:br>
              <a:rPr lang="en-US" dirty="0"/>
            </a:br>
            <a:r>
              <a:rPr lang="en-US" b="1" dirty="0"/>
              <a:t>Cross-Cultural Settings</a:t>
            </a:r>
            <a:endParaRPr lang="en-US" dirty="0"/>
          </a:p>
          <a:p>
            <a:endParaRPr lang="en-US" dirty="0"/>
          </a:p>
          <a:p>
            <a:endParaRPr lang="en-US" dirty="0"/>
          </a:p>
        </p:txBody>
      </p:sp>
      <p:sp>
        <p:nvSpPr>
          <p:cNvPr id="6" name="Text Placeholder 5">
            <a:extLst>
              <a:ext uri="{FF2B5EF4-FFF2-40B4-BE49-F238E27FC236}">
                <a16:creationId xmlns:a16="http://schemas.microsoft.com/office/drawing/2014/main" id="{0CE27395-F5EB-6765-699E-2FE4F8F51E56}"/>
              </a:ext>
            </a:extLst>
          </p:cNvPr>
          <p:cNvSpPr>
            <a:spLocks noGrp="1"/>
          </p:cNvSpPr>
          <p:nvPr>
            <p:ph type="body" sz="quarter" idx="16"/>
          </p:nvPr>
        </p:nvSpPr>
        <p:spPr/>
        <p:txBody>
          <a:bodyPr/>
          <a:lstStyle/>
          <a:p>
            <a:r>
              <a:rPr lang="en-US" dirty="0"/>
              <a:t>EDPS 31700</a:t>
            </a:r>
            <a:br>
              <a:rPr lang="en-US" dirty="0"/>
            </a:br>
            <a:r>
              <a:rPr lang="en-US" b="1" dirty="0"/>
              <a:t>Mentoring</a:t>
            </a:r>
            <a:endParaRPr lang="en-US" dirty="0"/>
          </a:p>
          <a:p>
            <a:endParaRPr lang="en-US" dirty="0"/>
          </a:p>
          <a:p>
            <a:endParaRPr lang="en-US" dirty="0"/>
          </a:p>
        </p:txBody>
      </p:sp>
      <p:sp>
        <p:nvSpPr>
          <p:cNvPr id="8" name="Title 7">
            <a:extLst>
              <a:ext uri="{FF2B5EF4-FFF2-40B4-BE49-F238E27FC236}">
                <a16:creationId xmlns:a16="http://schemas.microsoft.com/office/drawing/2014/main" id="{DF150D66-BCF4-A5A7-EF8E-6B4D3C797581}"/>
              </a:ext>
            </a:extLst>
          </p:cNvPr>
          <p:cNvSpPr>
            <a:spLocks noGrp="1"/>
          </p:cNvSpPr>
          <p:nvPr>
            <p:ph type="title"/>
          </p:nvPr>
        </p:nvSpPr>
        <p:spPr/>
        <p:txBody>
          <a:bodyPr>
            <a:normAutofit fontScale="90000"/>
          </a:bodyPr>
          <a:lstStyle/>
          <a:p>
            <a:r>
              <a:rPr lang="en-US" dirty="0"/>
              <a:t>Collaborative Leadership Certificate</a:t>
            </a:r>
            <a:br>
              <a:rPr lang="en-US" dirty="0"/>
            </a:br>
            <a:r>
              <a:rPr lang="en-US" sz="2200" dirty="0"/>
              <a:t>Open to all majors – new courses in Indianapolis!</a:t>
            </a:r>
          </a:p>
        </p:txBody>
      </p:sp>
      <p:sp>
        <p:nvSpPr>
          <p:cNvPr id="9" name="Text Placeholder 8">
            <a:extLst>
              <a:ext uri="{FF2B5EF4-FFF2-40B4-BE49-F238E27FC236}">
                <a16:creationId xmlns:a16="http://schemas.microsoft.com/office/drawing/2014/main" id="{38A13902-0B38-D126-C9B9-1F9BD9BBBC4C}"/>
              </a:ext>
            </a:extLst>
          </p:cNvPr>
          <p:cNvSpPr>
            <a:spLocks noGrp="1"/>
          </p:cNvSpPr>
          <p:nvPr>
            <p:ph type="body" sz="half" idx="2"/>
          </p:nvPr>
        </p:nvSpPr>
        <p:spPr>
          <a:xfrm>
            <a:off x="1470839" y="2040672"/>
            <a:ext cx="2213372" cy="1107969"/>
          </a:xfrm>
        </p:spPr>
        <p:txBody>
          <a:bodyPr>
            <a:normAutofit fontScale="92500" lnSpcReduction="10000"/>
          </a:bodyPr>
          <a:lstStyle/>
          <a:p>
            <a:r>
              <a:rPr lang="en-US" dirty="0"/>
              <a:t>Experiential, case‑based course exploring motivation and systems theory, with practical skill‑building in conducting difficult workplace conversations.</a:t>
            </a:r>
          </a:p>
        </p:txBody>
      </p:sp>
      <p:sp>
        <p:nvSpPr>
          <p:cNvPr id="10" name="Text Placeholder 9">
            <a:extLst>
              <a:ext uri="{FF2B5EF4-FFF2-40B4-BE49-F238E27FC236}">
                <a16:creationId xmlns:a16="http://schemas.microsoft.com/office/drawing/2014/main" id="{00C3D43B-2627-29CF-82B5-11FC971E4795}"/>
              </a:ext>
            </a:extLst>
          </p:cNvPr>
          <p:cNvSpPr>
            <a:spLocks noGrp="1"/>
          </p:cNvSpPr>
          <p:nvPr>
            <p:ph type="body" sz="half" idx="20"/>
          </p:nvPr>
        </p:nvSpPr>
        <p:spPr>
          <a:xfrm>
            <a:off x="4988791" y="2040673"/>
            <a:ext cx="2213372" cy="1918853"/>
          </a:xfrm>
        </p:spPr>
        <p:txBody>
          <a:bodyPr>
            <a:normAutofit/>
          </a:bodyPr>
          <a:lstStyle/>
          <a:p>
            <a:r>
              <a:rPr lang="en-US" dirty="0"/>
              <a:t>Examines cultural dimensions of leadership in the U.S. and globally.</a:t>
            </a:r>
          </a:p>
          <a:p>
            <a:endParaRPr lang="en-US" dirty="0"/>
          </a:p>
        </p:txBody>
      </p:sp>
      <p:sp>
        <p:nvSpPr>
          <p:cNvPr id="11" name="Text Placeholder 10">
            <a:extLst>
              <a:ext uri="{FF2B5EF4-FFF2-40B4-BE49-F238E27FC236}">
                <a16:creationId xmlns:a16="http://schemas.microsoft.com/office/drawing/2014/main" id="{68F1AD82-D529-69BB-E2AE-2EC87F298B9D}"/>
              </a:ext>
            </a:extLst>
          </p:cNvPr>
          <p:cNvSpPr>
            <a:spLocks noGrp="1"/>
          </p:cNvSpPr>
          <p:nvPr>
            <p:ph type="body" sz="half" idx="21"/>
          </p:nvPr>
        </p:nvSpPr>
        <p:spPr/>
        <p:txBody>
          <a:bodyPr>
            <a:normAutofit/>
          </a:bodyPr>
          <a:lstStyle/>
          <a:p>
            <a:r>
              <a:rPr lang="en-US" dirty="0"/>
              <a:t>Overview of mentoring as a core skill in collaborative leadership, featuring a semester‑long service‑learning experience pairing students with undergraduate mentees through weekly mentoring sessions. Builds knowledge, skills, and dispositions for effective peer mentorship.</a:t>
            </a:r>
          </a:p>
        </p:txBody>
      </p:sp>
      <p:pic>
        <p:nvPicPr>
          <p:cNvPr id="1026" name="Picture 2" descr="A group of young adults collaborating in a conference room.">
            <a:extLst>
              <a:ext uri="{FF2B5EF4-FFF2-40B4-BE49-F238E27FC236}">
                <a16:creationId xmlns:a16="http://schemas.microsoft.com/office/drawing/2014/main" id="{A7EE4D25-8D13-8A00-8E48-BEFF75CD2D31}"/>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young adults working together in a classroom.">
            <a:extLst>
              <a:ext uri="{FF2B5EF4-FFF2-40B4-BE49-F238E27FC236}">
                <a16:creationId xmlns:a16="http://schemas.microsoft.com/office/drawing/2014/main" id="{8370BC43-E4A8-C013-87B0-76CC0A442B6B}"/>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four undergraduate students walking underneath the Purdue University arch.">
            <a:extLst>
              <a:ext uri="{FF2B5EF4-FFF2-40B4-BE49-F238E27FC236}">
                <a16:creationId xmlns:a16="http://schemas.microsoft.com/office/drawing/2014/main" id="{5CA10DB1-6F7B-6EE6-D5FC-33A0DCACCFF0}"/>
              </a:ext>
            </a:extLst>
          </p:cNvPr>
          <p:cNvPicPr>
            <a:picLocks noGrp="1" noChangeAspect="1" noChangeArrowheads="1"/>
          </p:cNvPicPr>
          <p:nvPr>
            <p:ph type="pic" sz="quarter" idx="18"/>
          </p:nvPr>
        </p:nvPicPr>
        <p:blipFill>
          <a:blip r:embed="rId4">
            <a:extLst>
              <a:ext uri="{28A0092B-C50C-407E-A947-70E740481C1C}">
                <a14:useLocalDpi xmlns:a14="http://schemas.microsoft.com/office/drawing/2010/main" val="0"/>
              </a:ext>
            </a:extLst>
          </a:blip>
          <a:srcRect l="9959" r="99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8">
            <a:extLst>
              <a:ext uri="{FF2B5EF4-FFF2-40B4-BE49-F238E27FC236}">
                <a16:creationId xmlns:a16="http://schemas.microsoft.com/office/drawing/2014/main" id="{87B79B05-EBF1-924B-7AE0-D5639804BC96}"/>
              </a:ext>
            </a:extLst>
          </p:cNvPr>
          <p:cNvSpPr txBox="1">
            <a:spLocks/>
          </p:cNvSpPr>
          <p:nvPr/>
        </p:nvSpPr>
        <p:spPr>
          <a:xfrm>
            <a:off x="1300976"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Oral Communication (OC) foundational requirement.</a:t>
            </a:r>
          </a:p>
        </p:txBody>
      </p:sp>
      <p:sp>
        <p:nvSpPr>
          <p:cNvPr id="12" name="Text Placeholder 8">
            <a:extLst>
              <a:ext uri="{FF2B5EF4-FFF2-40B4-BE49-F238E27FC236}">
                <a16:creationId xmlns:a16="http://schemas.microsoft.com/office/drawing/2014/main" id="{E0DBB4D4-9284-1FAD-5956-76544D71A5E4}"/>
              </a:ext>
            </a:extLst>
          </p:cNvPr>
          <p:cNvSpPr txBox="1">
            <a:spLocks/>
          </p:cNvSpPr>
          <p:nvPr/>
        </p:nvSpPr>
        <p:spPr>
          <a:xfrm>
            <a:off x="4988791"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Human Cultures: Behavioral Social Sciences (BBS) requirement.</a:t>
            </a:r>
          </a:p>
          <a:p>
            <a:pPr algn="ctr"/>
            <a:endParaRPr lang="en-US" dirty="0">
              <a:solidFill>
                <a:srgbClr val="000000"/>
              </a:solidFill>
              <a:latin typeface="Franklin Gothic Book" panose="020B0503020102020204"/>
            </a:endParaRPr>
          </a:p>
        </p:txBody>
      </p:sp>
      <p:sp>
        <p:nvSpPr>
          <p:cNvPr id="3" name="TextBox 2">
            <a:extLst>
              <a:ext uri="{FF2B5EF4-FFF2-40B4-BE49-F238E27FC236}">
                <a16:creationId xmlns:a16="http://schemas.microsoft.com/office/drawing/2014/main" id="{CC7E4D84-4FBC-CD90-A12E-7280D6C7E524}"/>
              </a:ext>
            </a:extLst>
          </p:cNvPr>
          <p:cNvSpPr txBox="1"/>
          <p:nvPr/>
        </p:nvSpPr>
        <p:spPr>
          <a:xfrm>
            <a:off x="4691227" y="5926347"/>
            <a:ext cx="5276473" cy="369332"/>
          </a:xfrm>
          <a:prstGeom prst="rect">
            <a:avLst/>
          </a:prstGeom>
          <a:solidFill>
            <a:srgbClr val="DDB945"/>
          </a:solidFill>
        </p:spPr>
        <p:txBody>
          <a:bodyPr wrap="square" rtlCol="0">
            <a:spAutoFit/>
          </a:bodyPr>
          <a:lstStyle/>
          <a:p>
            <a:pPr algn="r"/>
            <a:r>
              <a:rPr lang="en-US" dirty="0">
                <a:solidFill>
                  <a:srgbClr val="000000"/>
                </a:solidFill>
                <a:latin typeface="Franklin Gothic Book" panose="020B0503020102020204"/>
              </a:rPr>
              <a:t>Contact your academic advisor for more information!</a:t>
            </a:r>
          </a:p>
        </p:txBody>
      </p:sp>
      <p:pic>
        <p:nvPicPr>
          <p:cNvPr id="13" name="Picture 12">
            <a:extLst>
              <a:ext uri="{FF2B5EF4-FFF2-40B4-BE49-F238E27FC236}">
                <a16:creationId xmlns:a16="http://schemas.microsoft.com/office/drawing/2014/main" id="{58606860-1F7E-FFD9-D3AE-420C0769E828}"/>
              </a:ext>
            </a:extLst>
          </p:cNvPr>
          <p:cNvPicPr>
            <a:picLocks noChangeAspect="1"/>
          </p:cNvPicPr>
          <p:nvPr/>
        </p:nvPicPr>
        <p:blipFill>
          <a:blip r:embed="rId5"/>
          <a:stretch>
            <a:fillRect/>
          </a:stretch>
        </p:blipFill>
        <p:spPr>
          <a:xfrm>
            <a:off x="8905021" y="59971"/>
            <a:ext cx="1062679" cy="1062679"/>
          </a:xfrm>
          <a:prstGeom prst="rect">
            <a:avLst/>
          </a:prstGeom>
        </p:spPr>
      </p:pic>
    </p:spTree>
    <p:extLst>
      <p:ext uri="{BB962C8B-B14F-4D97-AF65-F5344CB8AC3E}">
        <p14:creationId xmlns:p14="http://schemas.microsoft.com/office/powerpoint/2010/main" val="408635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for a college event">
            <a:extLst>
              <a:ext uri="{FF2B5EF4-FFF2-40B4-BE49-F238E27FC236}">
                <a16:creationId xmlns:a16="http://schemas.microsoft.com/office/drawing/2014/main" id="{92B55C6C-173B-4B6B-54D8-3E8150F0629F}"/>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1026" name="Picture 2">
            <a:extLst>
              <a:ext uri="{FF2B5EF4-FFF2-40B4-BE49-F238E27FC236}">
                <a16:creationId xmlns:a16="http://schemas.microsoft.com/office/drawing/2014/main" id="{00E94422-CCB3-562F-4946-B4572E80A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 y="-1282"/>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17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7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Standard-20231110" id="{E5D3F0C0-A362-8446-BA20-55FDC9E2A9C9}" vid="{A286A61B-3BE2-F74D-8ABA-43CBE7F55A7C}"/>
    </a:ext>
  </a:extLst>
</a:theme>
</file>

<file path=ppt/theme/theme11.xml><?xml version="1.0" encoding="utf-8"?>
<a:theme xmlns:a="http://schemas.openxmlformats.org/drawingml/2006/main" name="9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3.xml><?xml version="1.0" encoding="utf-8"?>
<a:theme xmlns:a="http://schemas.openxmlformats.org/drawingml/2006/main" name="3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4.xml><?xml version="1.0" encoding="utf-8"?>
<a:theme xmlns:a="http://schemas.openxmlformats.org/drawingml/2006/main" name="5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5.xml><?xml version="1.0" encoding="utf-8"?>
<a:theme xmlns:a="http://schemas.openxmlformats.org/drawingml/2006/main" name="6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6.xml><?xml version="1.0" encoding="utf-8"?>
<a:theme xmlns:a="http://schemas.openxmlformats.org/drawingml/2006/main" name="8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9.xml><?xml version="1.0" encoding="utf-8"?>
<a:theme xmlns:a="http://schemas.openxmlformats.org/drawingml/2006/main" name="4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6CC8CF2C-D2E9-A64D-954E-5B9D4461587D}" vid="{079F3CA6-8BA2-B743-B542-B7CA9C6757AB}"/>
    </a:ext>
  </a:extLst>
</a:theme>
</file>

<file path=docProps/app.xml><?xml version="1.0" encoding="utf-8"?>
<Properties xmlns="http://schemas.openxmlformats.org/officeDocument/2006/extended-properties" xmlns:vt="http://schemas.openxmlformats.org/officeDocument/2006/docPropsVTypes">
  <TotalTime>2682</TotalTime>
  <Words>2205</Words>
  <Application>Microsoft Macintosh PowerPoint</Application>
  <PresentationFormat>Widescreen</PresentationFormat>
  <Paragraphs>147</Paragraphs>
  <Slides>30</Slides>
  <Notes>8</Notes>
  <HiddenSlides>0</HiddenSlides>
  <MMClips>0</MMClips>
  <ScaleCrop>false</ScaleCrop>
  <HeadingPairs>
    <vt:vector size="8" baseType="variant">
      <vt:variant>
        <vt:lpstr>Fonts Used</vt:lpstr>
      </vt:variant>
      <vt:variant>
        <vt:i4>26</vt:i4>
      </vt:variant>
      <vt:variant>
        <vt:lpstr>Theme</vt:lpstr>
      </vt:variant>
      <vt:variant>
        <vt:i4>11</vt:i4>
      </vt:variant>
      <vt:variant>
        <vt:lpstr>Embedded OLE Servers</vt:lpstr>
      </vt:variant>
      <vt:variant>
        <vt:i4>1</vt:i4>
      </vt:variant>
      <vt:variant>
        <vt:lpstr>Slide Titles</vt:lpstr>
      </vt:variant>
      <vt:variant>
        <vt:i4>30</vt:i4>
      </vt:variant>
    </vt:vector>
  </HeadingPairs>
  <TitlesOfParts>
    <vt:vector size="68" baseType="lpstr">
      <vt:lpstr>Acumin pro</vt:lpstr>
      <vt:lpstr>Acumin pro</vt:lpstr>
      <vt:lpstr>Acumin Pro Condensed Semibold</vt:lpstr>
      <vt:lpstr>Acumin Pro Medium</vt:lpstr>
      <vt:lpstr>Acumin Pro Semibold</vt:lpstr>
      <vt:lpstr>Aptos</vt:lpstr>
      <vt:lpstr>Aptos Display</vt:lpstr>
      <vt:lpstr>Aptos Narrow</vt:lpstr>
      <vt:lpstr>Arial</vt:lpstr>
      <vt:lpstr>Arimo</vt:lpstr>
      <vt:lpstr>Arimo Bold</vt:lpstr>
      <vt:lpstr>Bierstadt</vt:lpstr>
      <vt:lpstr>Calibri</vt:lpstr>
      <vt:lpstr>Consolas</vt:lpstr>
      <vt:lpstr>Franklin Gothic Book</vt:lpstr>
      <vt:lpstr>Franklin Gothic Medium</vt:lpstr>
      <vt:lpstr>Franklin Gothic Medium Cond</vt:lpstr>
      <vt:lpstr>IBM Plex Sans Bold</vt:lpstr>
      <vt:lpstr>IBM Plex Sans Condensed Bold</vt:lpstr>
      <vt:lpstr>Open Sans Condensed Bold Italics</vt:lpstr>
      <vt:lpstr>Open Sans Condensed Ultra-Bold</vt:lpstr>
      <vt:lpstr>United Italic Cd Bd</vt:lpstr>
      <vt:lpstr>United Italic Cd Md</vt:lpstr>
      <vt:lpstr>United Sans</vt:lpstr>
      <vt:lpstr>United Sans Rg Bd</vt:lpstr>
      <vt:lpstr>Wingdings</vt:lpstr>
      <vt:lpstr>Office Theme</vt:lpstr>
      <vt:lpstr>1_Office Theme</vt:lpstr>
      <vt:lpstr>3_Office Theme</vt:lpstr>
      <vt:lpstr>5_Office Theme</vt:lpstr>
      <vt:lpstr>6_Office Theme</vt:lpstr>
      <vt:lpstr>8_Office Theme</vt:lpstr>
      <vt:lpstr>2_Office Theme</vt:lpstr>
      <vt:lpstr>GestaltVTI</vt:lpstr>
      <vt:lpstr>4_Office Theme</vt:lpstr>
      <vt:lpstr>7_Office Theme</vt:lpstr>
      <vt:lpstr>9_Office Theme</vt:lpstr>
      <vt:lpstr>Acrobat Document</vt:lpstr>
      <vt:lpstr>Meet Your Dean</vt:lpstr>
      <vt:lpstr>PowerPoint Presentation</vt:lpstr>
      <vt:lpstr>PowerPoint Presentation</vt:lpstr>
      <vt:lpstr>PowerPoint Presentation</vt:lpstr>
      <vt:lpstr>PowerPoint Presentation</vt:lpstr>
      <vt:lpstr>PowerPoint Presentation</vt:lpstr>
      <vt:lpstr>PowerPoint Presentation</vt:lpstr>
      <vt:lpstr>Collaborative Leadership Certificate Open to all majors – new courses in Indianapolis!</vt:lpstr>
      <vt:lpstr>PowerPoint Presentation</vt:lpstr>
      <vt:lpstr>Start your Purdue Certificate in Entrepreneurship Fall 2026</vt:lpstr>
      <vt:lpstr>PowerPoint Presentation</vt:lpstr>
      <vt:lpstr>PowerPoint Presentation</vt:lpstr>
      <vt:lpstr>PowerPoint Presentation</vt:lpstr>
      <vt:lpstr>PowerPoint Presentation</vt:lpstr>
      <vt:lpstr>PowerPoint Presentation</vt:lpstr>
      <vt:lpstr>PowerPoint Presentation</vt:lpstr>
      <vt:lpstr>INNOVATE INDY Purdue Engineering Graduate &amp; Postdoc Research Symposium </vt:lpstr>
      <vt:lpstr>EPICS &amp; VIP Pre-Registration Now Open</vt:lpstr>
      <vt:lpstr>PowerPoint Presentation</vt:lpstr>
      <vt:lpstr>PowerPoint Presentation</vt:lpstr>
      <vt:lpstr>Student Trailblazer Fund</vt:lpstr>
      <vt:lpstr>Pursue your Master’s Degree in Indianapolis!</vt:lpstr>
      <vt:lpstr>PowerPoint Presentation</vt:lpstr>
      <vt:lpstr>PowerPoint Presentation</vt:lpstr>
      <vt:lpstr>PowerPoint Presentation</vt:lpstr>
      <vt:lpstr>PowerPoint Presentation</vt:lpstr>
      <vt:lpstr>PowerPoint Presentation</vt:lpstr>
      <vt:lpstr>Dr. Satish Boregowda, PhD - Seminar</vt:lpstr>
      <vt:lpstr>PowerPoint Presentation</vt:lpstr>
      <vt:lpstr>IGNITE x CCO Lunch &amp; Learn Series Session 2: Resume Review Workshop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JJ Sadler</dc:creator>
  <cp:lastModifiedBy>Julia Diane Davis</cp:lastModifiedBy>
  <cp:revision>44</cp:revision>
  <dcterms:created xsi:type="dcterms:W3CDTF">2026-01-09T16:04:54Z</dcterms:created>
  <dcterms:modified xsi:type="dcterms:W3CDTF">2026-03-19T18:45:55Z</dcterms:modified>
</cp:coreProperties>
</file>